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
  </p:notesMasterIdLst>
  <p:sldIdLst>
    <p:sldId id="2147478672" r:id="rId5"/>
    <p:sldId id="2147478673" r:id="rId6"/>
    <p:sldId id="2147478675" r:id="rId7"/>
    <p:sldId id="2147478674" r:id="rId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BG" id="{2216DF8C-961F-4FFE-8764-DB574359114B}">
          <p14:sldIdLst>
            <p14:sldId id="2147478672"/>
            <p14:sldId id="2147478673"/>
            <p14:sldId id="2147478675"/>
            <p14:sldId id="21474786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2AD"/>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3" d="100"/>
          <a:sy n="93" d="100"/>
        </p:scale>
        <p:origin x="107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Jeannette Molina Rodriguez (OCENSA)" userId="193e1c39-28bf-44a5-b2e6-f32a19f5a274" providerId="ADAL" clId="{BACDD037-3514-4089-8AF4-301E4FF175F6}"/>
    <pc:docChg chg="undo custSel modSld">
      <pc:chgData name="Diana Jeannette Molina Rodriguez (OCENSA)" userId="193e1c39-28bf-44a5-b2e6-f32a19f5a274" providerId="ADAL" clId="{BACDD037-3514-4089-8AF4-301E4FF175F6}" dt="2026-03-25T13:42:46.447" v="1523" actId="20577"/>
      <pc:docMkLst>
        <pc:docMk/>
      </pc:docMkLst>
      <pc:sldChg chg="addSp delSp modSp mod">
        <pc:chgData name="Diana Jeannette Molina Rodriguez (OCENSA)" userId="193e1c39-28bf-44a5-b2e6-f32a19f5a274" providerId="ADAL" clId="{BACDD037-3514-4089-8AF4-301E4FF175F6}" dt="2026-02-02T15:57:54.550" v="1519" actId="20577"/>
        <pc:sldMkLst>
          <pc:docMk/>
          <pc:sldMk cId="2599996860" sldId="2147478672"/>
        </pc:sldMkLst>
        <pc:spChg chg="add del mod">
          <ac:chgData name="Diana Jeannette Molina Rodriguez (OCENSA)" userId="193e1c39-28bf-44a5-b2e6-f32a19f5a274" providerId="ADAL" clId="{BACDD037-3514-4089-8AF4-301E4FF175F6}" dt="2026-01-12T19:42:14.701" v="1392" actId="1076"/>
          <ac:spMkLst>
            <pc:docMk/>
            <pc:sldMk cId="2599996860" sldId="2147478672"/>
            <ac:spMk id="6" creationId="{4342962B-4C1B-7EC1-CDBB-C80BFF8DF8A3}"/>
          </ac:spMkLst>
        </pc:spChg>
        <pc:spChg chg="mod">
          <ac:chgData name="Diana Jeannette Molina Rodriguez (OCENSA)" userId="193e1c39-28bf-44a5-b2e6-f32a19f5a274" providerId="ADAL" clId="{BACDD037-3514-4089-8AF4-301E4FF175F6}" dt="2026-01-12T19:06:31.541" v="247" actId="20577"/>
          <ac:spMkLst>
            <pc:docMk/>
            <pc:sldMk cId="2599996860" sldId="2147478672"/>
            <ac:spMk id="12" creationId="{EC0A4503-413D-C354-FCF4-3E1221B5E904}"/>
          </ac:spMkLst>
        </pc:spChg>
        <pc:graphicFrameChg chg="mod modGraphic">
          <ac:chgData name="Diana Jeannette Molina Rodriguez (OCENSA)" userId="193e1c39-28bf-44a5-b2e6-f32a19f5a274" providerId="ADAL" clId="{BACDD037-3514-4089-8AF4-301E4FF175F6}" dt="2026-02-02T15:57:54.550" v="1519" actId="20577"/>
          <ac:graphicFrameMkLst>
            <pc:docMk/>
            <pc:sldMk cId="2599996860" sldId="2147478672"/>
            <ac:graphicFrameMk id="4" creationId="{0B49DD45-ADB4-15CE-D6B6-0B310F034B2D}"/>
          </ac:graphicFrameMkLst>
        </pc:graphicFrameChg>
      </pc:sldChg>
      <pc:sldChg chg="modSp mod">
        <pc:chgData name="Diana Jeannette Molina Rodriguez (OCENSA)" userId="193e1c39-28bf-44a5-b2e6-f32a19f5a274" providerId="ADAL" clId="{BACDD037-3514-4089-8AF4-301E4FF175F6}" dt="2026-03-25T13:42:46.447" v="1523" actId="20577"/>
        <pc:sldMkLst>
          <pc:docMk/>
          <pc:sldMk cId="931807665" sldId="2147478673"/>
        </pc:sldMkLst>
        <pc:spChg chg="mod">
          <ac:chgData name="Diana Jeannette Molina Rodriguez (OCENSA)" userId="193e1c39-28bf-44a5-b2e6-f32a19f5a274" providerId="ADAL" clId="{BACDD037-3514-4089-8AF4-301E4FF175F6}" dt="2026-01-12T19:12:07.196" v="441" actId="1076"/>
          <ac:spMkLst>
            <pc:docMk/>
            <pc:sldMk cId="931807665" sldId="2147478673"/>
            <ac:spMk id="16" creationId="{294CD9FC-4BEE-B05A-8BD4-B7B91DA35415}"/>
          </ac:spMkLst>
        </pc:spChg>
        <pc:spChg chg="mod">
          <ac:chgData name="Diana Jeannette Molina Rodriguez (OCENSA)" userId="193e1c39-28bf-44a5-b2e6-f32a19f5a274" providerId="ADAL" clId="{BACDD037-3514-4089-8AF4-301E4FF175F6}" dt="2026-01-12T19:09:29.679" v="406" actId="20577"/>
          <ac:spMkLst>
            <pc:docMk/>
            <pc:sldMk cId="931807665" sldId="2147478673"/>
            <ac:spMk id="19" creationId="{EFE933C9-2743-1287-9119-33BDDCE5BBA8}"/>
          </ac:spMkLst>
        </pc:spChg>
        <pc:spChg chg="mod">
          <ac:chgData name="Diana Jeannette Molina Rodriguez (OCENSA)" userId="193e1c39-28bf-44a5-b2e6-f32a19f5a274" providerId="ADAL" clId="{BACDD037-3514-4089-8AF4-301E4FF175F6}" dt="2026-01-12T20:00:32.211" v="1475" actId="20577"/>
          <ac:spMkLst>
            <pc:docMk/>
            <pc:sldMk cId="931807665" sldId="2147478673"/>
            <ac:spMk id="20" creationId="{67597111-4E80-4515-C128-5F91626199F9}"/>
          </ac:spMkLst>
        </pc:spChg>
        <pc:spChg chg="mod">
          <ac:chgData name="Diana Jeannette Molina Rodriguez (OCENSA)" userId="193e1c39-28bf-44a5-b2e6-f32a19f5a274" providerId="ADAL" clId="{BACDD037-3514-4089-8AF4-301E4FF175F6}" dt="2026-03-25T13:42:46.447" v="1523" actId="20577"/>
          <ac:spMkLst>
            <pc:docMk/>
            <pc:sldMk cId="931807665" sldId="2147478673"/>
            <ac:spMk id="22" creationId="{8FA9B443-15F1-D1FD-9D57-956C210BEBCC}"/>
          </ac:spMkLst>
        </pc:spChg>
        <pc:graphicFrameChg chg="mod modGraphic">
          <ac:chgData name="Diana Jeannette Molina Rodriguez (OCENSA)" userId="193e1c39-28bf-44a5-b2e6-f32a19f5a274" providerId="ADAL" clId="{BACDD037-3514-4089-8AF4-301E4FF175F6}" dt="2026-01-12T19:59:21.996" v="1439" actId="20577"/>
          <ac:graphicFrameMkLst>
            <pc:docMk/>
            <pc:sldMk cId="931807665" sldId="2147478673"/>
            <ac:graphicFrameMk id="23" creationId="{8351FE99-827C-8F16-ADA5-F45ABA562C7A}"/>
          </ac:graphicFrameMkLst>
        </pc:graphicFrameChg>
      </pc:sldChg>
      <pc:sldChg chg="modSp mod">
        <pc:chgData name="Diana Jeannette Molina Rodriguez (OCENSA)" userId="193e1c39-28bf-44a5-b2e6-f32a19f5a274" providerId="ADAL" clId="{BACDD037-3514-4089-8AF4-301E4FF175F6}" dt="2026-01-12T20:04:51.359" v="1518" actId="20577"/>
        <pc:sldMkLst>
          <pc:docMk/>
          <pc:sldMk cId="1008775426" sldId="2147478674"/>
        </pc:sldMkLst>
        <pc:spChg chg="mod">
          <ac:chgData name="Diana Jeannette Molina Rodriguez (OCENSA)" userId="193e1c39-28bf-44a5-b2e6-f32a19f5a274" providerId="ADAL" clId="{BACDD037-3514-4089-8AF4-301E4FF175F6}" dt="2026-01-12T20:02:30.086" v="1512" actId="20577"/>
          <ac:spMkLst>
            <pc:docMk/>
            <pc:sldMk cId="1008775426" sldId="2147478674"/>
            <ac:spMk id="30" creationId="{4478AC95-5A30-5EFC-97B8-D1FBF0A0A3F6}"/>
          </ac:spMkLst>
        </pc:spChg>
        <pc:spChg chg="mod">
          <ac:chgData name="Diana Jeannette Molina Rodriguez (OCENSA)" userId="193e1c39-28bf-44a5-b2e6-f32a19f5a274" providerId="ADAL" clId="{BACDD037-3514-4089-8AF4-301E4FF175F6}" dt="2026-01-12T20:04:51.359" v="1518" actId="20577"/>
          <ac:spMkLst>
            <pc:docMk/>
            <pc:sldMk cId="1008775426" sldId="2147478674"/>
            <ac:spMk id="31" creationId="{2584E917-B9ED-FA85-F2DA-A086F8B35C85}"/>
          </ac:spMkLst>
        </pc:spChg>
        <pc:spChg chg="mod">
          <ac:chgData name="Diana Jeannette Molina Rodriguez (OCENSA)" userId="193e1c39-28bf-44a5-b2e6-f32a19f5a274" providerId="ADAL" clId="{BACDD037-3514-4089-8AF4-301E4FF175F6}" dt="2026-01-12T19:41:03.598" v="1387" actId="1035"/>
          <ac:spMkLst>
            <pc:docMk/>
            <pc:sldMk cId="1008775426" sldId="2147478674"/>
            <ac:spMk id="32" creationId="{991ADAFC-B9CC-35E8-1882-4FEDB6231306}"/>
          </ac:spMkLst>
        </pc:spChg>
        <pc:spChg chg="mod">
          <ac:chgData name="Diana Jeannette Molina Rodriguez (OCENSA)" userId="193e1c39-28bf-44a5-b2e6-f32a19f5a274" providerId="ADAL" clId="{BACDD037-3514-4089-8AF4-301E4FF175F6}" dt="2026-01-12T20:04:27.838" v="1517" actId="20577"/>
          <ac:spMkLst>
            <pc:docMk/>
            <pc:sldMk cId="1008775426" sldId="2147478674"/>
            <ac:spMk id="34" creationId="{7CA1580D-0313-D629-A8F0-C37CA7CCFA1B}"/>
          </ac:spMkLst>
        </pc:spChg>
        <pc:graphicFrameChg chg="mod modGraphic">
          <ac:chgData name="Diana Jeannette Molina Rodriguez (OCENSA)" userId="193e1c39-28bf-44a5-b2e6-f32a19f5a274" providerId="ADAL" clId="{BACDD037-3514-4089-8AF4-301E4FF175F6}" dt="2026-01-12T19:35:55.204" v="1315" actId="20577"/>
          <ac:graphicFrameMkLst>
            <pc:docMk/>
            <pc:sldMk cId="1008775426" sldId="2147478674"/>
            <ac:graphicFrameMk id="33" creationId="{DFC7F67E-5259-50F0-39FF-8EA6DA1887D1}"/>
          </ac:graphicFrameMkLst>
        </pc:graphicFrameChg>
        <pc:graphicFrameChg chg="mod modGraphic">
          <ac:chgData name="Diana Jeannette Molina Rodriguez (OCENSA)" userId="193e1c39-28bf-44a5-b2e6-f32a19f5a274" providerId="ADAL" clId="{BACDD037-3514-4089-8AF4-301E4FF175F6}" dt="2026-01-12T19:40:59.090" v="1371" actId="1076"/>
          <ac:graphicFrameMkLst>
            <pc:docMk/>
            <pc:sldMk cId="1008775426" sldId="2147478674"/>
            <ac:graphicFrameMk id="35" creationId="{29EA1F29-7483-3C48-2447-CA054D15AA64}"/>
          </ac:graphicFrameMkLst>
        </pc:graphicFrameChg>
      </pc:sldChg>
      <pc:sldChg chg="delSp modSp mod">
        <pc:chgData name="Diana Jeannette Molina Rodriguez (OCENSA)" userId="193e1c39-28bf-44a5-b2e6-f32a19f5a274" providerId="ADAL" clId="{BACDD037-3514-4089-8AF4-301E4FF175F6}" dt="2026-02-02T16:05:49.214" v="1522" actId="20577"/>
        <pc:sldMkLst>
          <pc:docMk/>
          <pc:sldMk cId="1254956395" sldId="2147478675"/>
        </pc:sldMkLst>
        <pc:spChg chg="mod">
          <ac:chgData name="Diana Jeannette Molina Rodriguez (OCENSA)" userId="193e1c39-28bf-44a5-b2e6-f32a19f5a274" providerId="ADAL" clId="{BACDD037-3514-4089-8AF4-301E4FF175F6}" dt="2026-01-12T19:24:38.698" v="1165" actId="1076"/>
          <ac:spMkLst>
            <pc:docMk/>
            <pc:sldMk cId="1254956395" sldId="2147478675"/>
            <ac:spMk id="10" creationId="{1CC21C13-D709-3B18-2397-94755E9A384B}"/>
          </ac:spMkLst>
        </pc:spChg>
        <pc:spChg chg="mod">
          <ac:chgData name="Diana Jeannette Molina Rodriguez (OCENSA)" userId="193e1c39-28bf-44a5-b2e6-f32a19f5a274" providerId="ADAL" clId="{BACDD037-3514-4089-8AF4-301E4FF175F6}" dt="2026-01-12T19:24:37.178" v="1164" actId="20577"/>
          <ac:spMkLst>
            <pc:docMk/>
            <pc:sldMk cId="1254956395" sldId="2147478675"/>
            <ac:spMk id="22" creationId="{192672A1-4DAF-7FB0-D302-DC8DD6DB1F58}"/>
          </ac:spMkLst>
        </pc:spChg>
        <pc:spChg chg="mod">
          <ac:chgData name="Diana Jeannette Molina Rodriguez (OCENSA)" userId="193e1c39-28bf-44a5-b2e6-f32a19f5a274" providerId="ADAL" clId="{BACDD037-3514-4089-8AF4-301E4FF175F6}" dt="2026-01-12T20:01:55.716" v="1480" actId="1036"/>
          <ac:spMkLst>
            <pc:docMk/>
            <pc:sldMk cId="1254956395" sldId="2147478675"/>
            <ac:spMk id="23" creationId="{90ADE086-6384-0861-4EA1-0870AF725137}"/>
          </ac:spMkLst>
        </pc:spChg>
        <pc:spChg chg="mod">
          <ac:chgData name="Diana Jeannette Molina Rodriguez (OCENSA)" userId="193e1c39-28bf-44a5-b2e6-f32a19f5a274" providerId="ADAL" clId="{BACDD037-3514-4089-8AF4-301E4FF175F6}" dt="2026-01-12T20:01:55.716" v="1480" actId="1036"/>
          <ac:spMkLst>
            <pc:docMk/>
            <pc:sldMk cId="1254956395" sldId="2147478675"/>
            <ac:spMk id="24" creationId="{35688F1B-DBB4-A58E-34BA-F97280AB7555}"/>
          </ac:spMkLst>
        </pc:spChg>
        <pc:spChg chg="mod">
          <ac:chgData name="Diana Jeannette Molina Rodriguez (OCENSA)" userId="193e1c39-28bf-44a5-b2e6-f32a19f5a274" providerId="ADAL" clId="{BACDD037-3514-4089-8AF4-301E4FF175F6}" dt="2026-01-12T19:30:45.614" v="1232" actId="20577"/>
          <ac:spMkLst>
            <pc:docMk/>
            <pc:sldMk cId="1254956395" sldId="2147478675"/>
            <ac:spMk id="25" creationId="{A262AF80-5A88-09BA-C9A8-ECA5340035F7}"/>
          </ac:spMkLst>
        </pc:spChg>
        <pc:spChg chg="mod">
          <ac:chgData name="Diana Jeannette Molina Rodriguez (OCENSA)" userId="193e1c39-28bf-44a5-b2e6-f32a19f5a274" providerId="ADAL" clId="{BACDD037-3514-4089-8AF4-301E4FF175F6}" dt="2026-01-12T20:01:55.716" v="1480" actId="1036"/>
          <ac:spMkLst>
            <pc:docMk/>
            <pc:sldMk cId="1254956395" sldId="2147478675"/>
            <ac:spMk id="28" creationId="{07F4D354-D268-FF02-5262-802CC2F5854B}"/>
          </ac:spMkLst>
        </pc:spChg>
        <pc:graphicFrameChg chg="mod modGraphic">
          <ac:chgData name="Diana Jeannette Molina Rodriguez (OCENSA)" userId="193e1c39-28bf-44a5-b2e6-f32a19f5a274" providerId="ADAL" clId="{BACDD037-3514-4089-8AF4-301E4FF175F6}" dt="2026-01-12T19:19:08.822" v="880" actId="13926"/>
          <ac:graphicFrameMkLst>
            <pc:docMk/>
            <pc:sldMk cId="1254956395" sldId="2147478675"/>
            <ac:graphicFrameMk id="26" creationId="{DEDA6C4A-9211-7872-6376-06195BAE3F5C}"/>
          </ac:graphicFrameMkLst>
        </pc:graphicFrameChg>
        <pc:graphicFrameChg chg="mod modGraphic">
          <ac:chgData name="Diana Jeannette Molina Rodriguez (OCENSA)" userId="193e1c39-28bf-44a5-b2e6-f32a19f5a274" providerId="ADAL" clId="{BACDD037-3514-4089-8AF4-301E4FF175F6}" dt="2026-02-02T16:05:49.214" v="1522" actId="20577"/>
          <ac:graphicFrameMkLst>
            <pc:docMk/>
            <pc:sldMk cId="1254956395" sldId="2147478675"/>
            <ac:graphicFrameMk id="27" creationId="{720E70FA-DF4D-BB79-E4FB-D2443BD64F0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4E2D5-50FC-4D55-99D2-BCEC6E95EF1F}" type="datetimeFigureOut">
              <a:rPr lang="es-CO" smtClean="0"/>
              <a:t>25/03/2026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FC8FC-8886-4B0E-96BE-2A72CA0CFFCB}" type="slidenum">
              <a:rPr lang="es-CO" smtClean="0"/>
              <a:t>‹Nº›</a:t>
            </a:fld>
            <a:endParaRPr lang="es-CO"/>
          </a:p>
        </p:txBody>
      </p:sp>
    </p:spTree>
    <p:extLst>
      <p:ext uri="{BB962C8B-B14F-4D97-AF65-F5344CB8AC3E}">
        <p14:creationId xmlns:p14="http://schemas.microsoft.com/office/powerpoint/2010/main" val="293370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50FC8FC-8886-4B0E-96BE-2A72CA0CFFCB}" type="slidenum">
              <a:rPr lang="es-CO" smtClean="0"/>
              <a:t>4</a:t>
            </a:fld>
            <a:endParaRPr lang="es-CO"/>
          </a:p>
        </p:txBody>
      </p:sp>
    </p:spTree>
    <p:extLst>
      <p:ext uri="{BB962C8B-B14F-4D97-AF65-F5344CB8AC3E}">
        <p14:creationId xmlns:p14="http://schemas.microsoft.com/office/powerpoint/2010/main" val="197225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D889D-020C-4782-DD1E-B86CB4F62C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05AC0B9-94BB-9652-267C-6061C3B41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A506664-5DDB-C375-327C-80B00F4C57DA}"/>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5D976B42-567D-7233-9D48-141BE32C701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6AD4347-69CE-6066-7316-9445B43BF21C}"/>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236232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883DB-F930-BBA8-3E6A-D1BAE7A6672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B384B1F-468E-1B6E-3E5E-872E774BBA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581DDE-AAAC-D36C-0AF4-C685FE75B9F3}"/>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8EB87063-CF2C-6FC9-7830-AA6CCD7667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DDDFD43-64FC-9F49-BA9B-394110975049}"/>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88337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03A3756-3653-891A-1888-DD91BC39457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352AAAA-1FCC-5B17-4496-F164860F6BE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38592AE-5817-8069-4D9B-3C68F7C379AD}"/>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D4EA3F82-655B-511D-F94B-9F42F0EE951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7D7B185-019E-442E-3959-881B04C7C8BC}"/>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54169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158C7D-A7D7-31E0-47B8-C0F0752034B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B8B0775-3886-699A-08EB-1A6AD017BA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F7F4E6F-5A14-9A09-61D7-94565BBD5302}"/>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D2417931-801C-B6D4-B7B4-C4B1D105493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E4909AD-08C0-69A4-A459-BCD10093AB90}"/>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194426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36CF5-A76C-3961-FF95-EE8358D6B1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05DFF2C-FFE1-0EF3-674D-DEA527B282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D7688D-51FD-AF82-3418-F199C3682E99}"/>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ADF359CF-9790-AC09-B38C-77E32BB4884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7F286D5-5D2A-03AA-71B6-285DEB967E69}"/>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208049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85038-83AF-0B49-E299-4569FC2CE24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21F0ECC-E057-0D13-9AED-E05FB289D2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6D6B61CA-CBB5-CD56-1C30-760B39BEFE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9720008-BA2D-30AC-9E42-57EC1F56B313}"/>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6" name="Marcador de pie de página 5">
            <a:extLst>
              <a:ext uri="{FF2B5EF4-FFF2-40B4-BE49-F238E27FC236}">
                <a16:creationId xmlns:a16="http://schemas.microsoft.com/office/drawing/2014/main" id="{75FFD0E2-E39D-1FB6-0AB3-4D09EEF7A20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4AFA2BC-EA46-FA71-2AAE-28C22129AF4B}"/>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397106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3F00E2-68B9-B0E4-8466-618A7B3571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DC19FCD-D0B4-A9AE-5314-72742E133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E314224-2EEE-389B-C9D3-1ED3EA6FB3A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82D41D1-E1E6-83FD-5E19-72103D755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10D1DF-4C95-500E-97D3-EC252B69364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A1949BF-C5E4-D0A9-42CE-1EE6B8CA4F70}"/>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8" name="Marcador de pie de página 7">
            <a:extLst>
              <a:ext uri="{FF2B5EF4-FFF2-40B4-BE49-F238E27FC236}">
                <a16:creationId xmlns:a16="http://schemas.microsoft.com/office/drawing/2014/main" id="{85692A0B-C220-A50A-3A2A-44601E57EA6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2F0D000-4EFB-A41A-B71C-0413D8AB5E2B}"/>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20510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BA6722-45CD-EBB9-344B-1E071315B3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F7E2D23A-27B2-18C5-9B69-101028B43DF3}"/>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4" name="Marcador de pie de página 3">
            <a:extLst>
              <a:ext uri="{FF2B5EF4-FFF2-40B4-BE49-F238E27FC236}">
                <a16:creationId xmlns:a16="http://schemas.microsoft.com/office/drawing/2014/main" id="{3406A5CC-8D34-7747-E2E6-D2F2FB96A38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A480EE7C-7A4D-83E9-C373-435F110CB33B}"/>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1813255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396E708-FC55-FA3F-61C7-897E6D7EFD2A}"/>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3" name="Marcador de pie de página 2">
            <a:extLst>
              <a:ext uri="{FF2B5EF4-FFF2-40B4-BE49-F238E27FC236}">
                <a16:creationId xmlns:a16="http://schemas.microsoft.com/office/drawing/2014/main" id="{651546E2-C028-E221-A7EC-1C7F9BBF8FA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F5CAB29-D3B4-37B8-E852-43205A8CE89D}"/>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32534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1637C-A27E-F8B7-C80B-7A660E9D5F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68B4D1C-3740-9983-A14C-798F59817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C25BB29-3E13-381F-38AC-E36FC4013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3FCD884-5F02-AB79-4A7A-0867F38EFF1C}"/>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6" name="Marcador de pie de página 5">
            <a:extLst>
              <a:ext uri="{FF2B5EF4-FFF2-40B4-BE49-F238E27FC236}">
                <a16:creationId xmlns:a16="http://schemas.microsoft.com/office/drawing/2014/main" id="{1C6928FC-6D8C-1147-6BAE-472D208116D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D6FCA3A-E9F9-8F54-771B-3413C317EE44}"/>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227965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08FD8-B8BB-5693-EAB3-5CBC779238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B8F1A63-66A9-AD45-1CD3-33F88D6D5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A16336CC-EC64-A1E7-FFAC-44819736F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EC0499-AEA9-099B-8040-F330675DBF69}"/>
              </a:ext>
            </a:extLst>
          </p:cNvPr>
          <p:cNvSpPr>
            <a:spLocks noGrp="1"/>
          </p:cNvSpPr>
          <p:nvPr>
            <p:ph type="dt" sz="half" idx="10"/>
          </p:nvPr>
        </p:nvSpPr>
        <p:spPr/>
        <p:txBody>
          <a:bodyPr/>
          <a:lstStyle/>
          <a:p>
            <a:fld id="{BF18D7F4-F45D-4356-861B-8F71337A8741}" type="datetimeFigureOut">
              <a:rPr lang="es-CO" smtClean="0"/>
              <a:t>25/03/2026</a:t>
            </a:fld>
            <a:endParaRPr lang="es-CO"/>
          </a:p>
        </p:txBody>
      </p:sp>
      <p:sp>
        <p:nvSpPr>
          <p:cNvPr id="6" name="Marcador de pie de página 5">
            <a:extLst>
              <a:ext uri="{FF2B5EF4-FFF2-40B4-BE49-F238E27FC236}">
                <a16:creationId xmlns:a16="http://schemas.microsoft.com/office/drawing/2014/main" id="{17D33C01-C852-5690-1B1C-8EACEC0C757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335F29B-11B9-01BA-45E6-6EFC62A25E23}"/>
              </a:ext>
            </a:extLst>
          </p:cNvPr>
          <p:cNvSpPr>
            <a:spLocks noGrp="1"/>
          </p:cNvSpPr>
          <p:nvPr>
            <p:ph type="sldNum" sz="quarter" idx="12"/>
          </p:nvPr>
        </p:nvSpPr>
        <p:spPr/>
        <p:txBody>
          <a:bodyPr/>
          <a:lstStyle/>
          <a:p>
            <a:fld id="{893E7787-5ACE-4F2E-95D3-F4A0B3492922}" type="slidenum">
              <a:rPr lang="es-CO" smtClean="0"/>
              <a:t>‹Nº›</a:t>
            </a:fld>
            <a:endParaRPr lang="es-CO"/>
          </a:p>
        </p:txBody>
      </p:sp>
    </p:spTree>
    <p:extLst>
      <p:ext uri="{BB962C8B-B14F-4D97-AF65-F5344CB8AC3E}">
        <p14:creationId xmlns:p14="http://schemas.microsoft.com/office/powerpoint/2010/main" val="142172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473BE88-D15C-BC66-A40B-9E36ACE6ED48}"/>
              </a:ext>
            </a:extLst>
          </p:cNvPr>
          <p:cNvGraphicFramePr>
            <a:graphicFrameLocks noChangeAspect="1"/>
          </p:cNvGraphicFramePr>
          <p:nvPr userDrawn="1">
            <p:custDataLst>
              <p:tags r:id="rId13"/>
            </p:custDataLst>
            <p:extLst>
              <p:ext uri="{D42A27DB-BD31-4B8C-83A1-F6EECF244321}">
                <p14:modId xmlns:p14="http://schemas.microsoft.com/office/powerpoint/2010/main" val="3428687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14" imgW="395" imgH="396" progId="TCLayout.ActiveDocument.1">
                  <p:embed/>
                </p:oleObj>
              </mc:Choice>
              <mc:Fallback>
                <p:oleObj name="Diapositiva de think-cell" r:id="rId14" imgW="395" imgH="396" progId="TCLayout.ActiveDocument.1">
                  <p:embed/>
                  <p:pic>
                    <p:nvPicPr>
                      <p:cNvPr id="8" name="think-cell data - do not delete" hidden="1">
                        <a:extLst>
                          <a:ext uri="{FF2B5EF4-FFF2-40B4-BE49-F238E27FC236}">
                            <a16:creationId xmlns:a16="http://schemas.microsoft.com/office/drawing/2014/main" id="{F473BE88-D15C-BC66-A40B-9E36ACE6ED48}"/>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7616D6D9-1672-0383-D694-34B2D4EB9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5BE4CBE-DBA0-501F-F916-50929C4BD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2DF3AA8-2FD9-4CDE-5A1C-02A62A950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18D7F4-F45D-4356-861B-8F71337A8741}" type="datetimeFigureOut">
              <a:rPr lang="es-CO" smtClean="0"/>
              <a:t>25/03/2026</a:t>
            </a:fld>
            <a:endParaRPr lang="es-CO"/>
          </a:p>
        </p:txBody>
      </p:sp>
      <p:sp>
        <p:nvSpPr>
          <p:cNvPr id="5" name="Marcador de pie de página 4">
            <a:extLst>
              <a:ext uri="{FF2B5EF4-FFF2-40B4-BE49-F238E27FC236}">
                <a16:creationId xmlns:a16="http://schemas.microsoft.com/office/drawing/2014/main" id="{56845D1E-5362-39DC-C359-DB5A9BB21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1F07C056-1DBE-6FDB-C832-2D66DBF3B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3E7787-5ACE-4F2E-95D3-F4A0B3492922}" type="slidenum">
              <a:rPr lang="es-CO" smtClean="0"/>
              <a:t>‹Nº›</a:t>
            </a:fld>
            <a:endParaRPr lang="es-CO"/>
          </a:p>
        </p:txBody>
      </p:sp>
    </p:spTree>
    <p:extLst>
      <p:ext uri="{BB962C8B-B14F-4D97-AF65-F5344CB8AC3E}">
        <p14:creationId xmlns:p14="http://schemas.microsoft.com/office/powerpoint/2010/main" val="13728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218424F-F3E1-ECF2-7450-E01F53233F3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4C37BE5-7A59-685D-A971-A1F95141D19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8" name="think-cell data - do not delete" hidden="1">
                        <a:extLst>
                          <a:ext uri="{FF2B5EF4-FFF2-40B4-BE49-F238E27FC236}">
                            <a16:creationId xmlns:a16="http://schemas.microsoft.com/office/drawing/2014/main" id="{54C37BE5-7A59-685D-A971-A1F95141D1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DCDE8E4E-EAA1-70FE-03EF-4BC95AAA6A18}"/>
              </a:ext>
            </a:extLst>
          </p:cNvPr>
          <p:cNvSpPr txBox="1"/>
          <p:nvPr/>
        </p:nvSpPr>
        <p:spPr>
          <a:xfrm>
            <a:off x="908816" y="-13654"/>
            <a:ext cx="12192000" cy="400110"/>
          </a:xfrm>
          <a:prstGeom prst="rect">
            <a:avLst/>
          </a:prstGeom>
          <a:noFill/>
        </p:spPr>
        <p:txBody>
          <a:bodyPr wrap="square" lIns="9000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srgbClr val="339966"/>
                </a:solidFill>
                <a:effectLst/>
                <a:uLnTx/>
                <a:uFillTx/>
                <a:latin typeface="Arial" panose="020B0604020202020204" pitchFamily="34" charset="0"/>
                <a:ea typeface="+mn-ea"/>
                <a:cs typeface="Arial" panose="020B0604020202020204" pitchFamily="34" charset="0"/>
              </a:rPr>
              <a:t>TBG 2025</a:t>
            </a:r>
          </a:p>
        </p:txBody>
      </p:sp>
      <p:sp>
        <p:nvSpPr>
          <p:cNvPr id="12" name="CuadroTexto 11">
            <a:extLst>
              <a:ext uri="{FF2B5EF4-FFF2-40B4-BE49-F238E27FC236}">
                <a16:creationId xmlns:a16="http://schemas.microsoft.com/office/drawing/2014/main" id="{EC0A4503-413D-C354-FCF4-3E1221B5E904}"/>
              </a:ext>
            </a:extLst>
          </p:cNvPr>
          <p:cNvSpPr txBox="1"/>
          <p:nvPr/>
        </p:nvSpPr>
        <p:spPr>
          <a:xfrm>
            <a:off x="908816" y="326943"/>
            <a:ext cx="11612656" cy="385362"/>
          </a:xfrm>
          <a:prstGeom prst="rect">
            <a:avLst/>
          </a:prstGeom>
          <a:noFill/>
        </p:spPr>
        <p:txBody>
          <a:bodyPr wrap="square" lIns="91440" tIns="45720" rIns="91440" bIns="45720" rtlCol="0" anchor="t">
            <a:spAutoFit/>
          </a:bodyPr>
          <a:lstStyle/>
          <a:p>
            <a:pPr marL="0" marR="0" lvl="0" indent="0" defTabSz="914377" rtl="0" eaLnBrk="1" fontAlgn="auto" latinLnBrk="0" hangingPunct="1">
              <a:lnSpc>
                <a:spcPts val="25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Cumplimiento del 112,1 </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frente a las metas planteadas para 2025</a:t>
            </a:r>
          </a:p>
        </p:txBody>
      </p:sp>
      <p:sp>
        <p:nvSpPr>
          <p:cNvPr id="3" name="Rectángulo 2">
            <a:extLst>
              <a:ext uri="{FF2B5EF4-FFF2-40B4-BE49-F238E27FC236}">
                <a16:creationId xmlns:a16="http://schemas.microsoft.com/office/drawing/2014/main" id="{83904779-F04E-F654-67AE-272F984F4140}"/>
              </a:ext>
            </a:extLst>
          </p:cNvPr>
          <p:cNvSpPr/>
          <p:nvPr/>
        </p:nvSpPr>
        <p:spPr>
          <a:xfrm>
            <a:off x="243280" y="6518819"/>
            <a:ext cx="116126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0" i="0" u="none" strike="noStrike" kern="1200" cap="none" spc="0" normalizeH="0" baseline="0" noProof="0" dirty="0">
                <a:ln>
                  <a:noFill/>
                </a:ln>
                <a:solidFill>
                  <a:prstClr val="black"/>
                </a:solidFill>
                <a:effectLst/>
                <a:uLnTx/>
                <a:uFillTx/>
                <a:latin typeface="Calibri" panose="020F0502020204030204"/>
                <a:ea typeface="+mn-ea"/>
                <a:cs typeface="+mn-cs"/>
              </a:rPr>
              <a:t>1/ Metas Normalizadas. Los indicadores que no tienen medición en el periodo se toman con un cumplimiento del 100%.</a:t>
            </a:r>
          </a:p>
          <a:p>
            <a:pPr>
              <a:defRPr/>
            </a:pPr>
            <a:r>
              <a:rPr lang="es-MX" sz="900" dirty="0">
                <a:solidFill>
                  <a:prstClr val="black"/>
                </a:solidFill>
                <a:latin typeface="Calibri" panose="020F0502020204030204"/>
              </a:rPr>
              <a:t>2 / </a:t>
            </a:r>
            <a:r>
              <a:rPr lang="es-CO" sz="900" dirty="0"/>
              <a:t>Como no se ha emitido Resolución Tarifaria el 20%  de este indicador se redistribuyó en los indicadores financieros (Retornos Competitivos) a prorrata.</a:t>
            </a:r>
          </a:p>
        </p:txBody>
      </p:sp>
      <p:graphicFrame>
        <p:nvGraphicFramePr>
          <p:cNvPr id="4" name="Tabla 3">
            <a:extLst>
              <a:ext uri="{FF2B5EF4-FFF2-40B4-BE49-F238E27FC236}">
                <a16:creationId xmlns:a16="http://schemas.microsoft.com/office/drawing/2014/main" id="{0B49DD45-ADB4-15CE-D6B6-0B310F034B2D}"/>
              </a:ext>
            </a:extLst>
          </p:cNvPr>
          <p:cNvGraphicFramePr>
            <a:graphicFrameLocks noGrp="1"/>
          </p:cNvGraphicFramePr>
          <p:nvPr>
            <p:extLst>
              <p:ext uri="{D42A27DB-BD31-4B8C-83A1-F6EECF244321}">
                <p14:modId xmlns:p14="http://schemas.microsoft.com/office/powerpoint/2010/main" val="874639601"/>
              </p:ext>
            </p:extLst>
          </p:nvPr>
        </p:nvGraphicFramePr>
        <p:xfrm>
          <a:off x="1684962" y="830185"/>
          <a:ext cx="8126550" cy="5303384"/>
        </p:xfrm>
        <a:graphic>
          <a:graphicData uri="http://schemas.openxmlformats.org/drawingml/2006/table">
            <a:tbl>
              <a:tblPr/>
              <a:tblGrid>
                <a:gridCol w="1613861">
                  <a:extLst>
                    <a:ext uri="{9D8B030D-6E8A-4147-A177-3AD203B41FA5}">
                      <a16:colId xmlns:a16="http://schemas.microsoft.com/office/drawing/2014/main" val="806869310"/>
                    </a:ext>
                  </a:extLst>
                </a:gridCol>
                <a:gridCol w="2059527">
                  <a:extLst>
                    <a:ext uri="{9D8B030D-6E8A-4147-A177-3AD203B41FA5}">
                      <a16:colId xmlns:a16="http://schemas.microsoft.com/office/drawing/2014/main" val="3861005418"/>
                    </a:ext>
                  </a:extLst>
                </a:gridCol>
                <a:gridCol w="788160">
                  <a:extLst>
                    <a:ext uri="{9D8B030D-6E8A-4147-A177-3AD203B41FA5}">
                      <a16:colId xmlns:a16="http://schemas.microsoft.com/office/drawing/2014/main" val="247448903"/>
                    </a:ext>
                  </a:extLst>
                </a:gridCol>
                <a:gridCol w="663041">
                  <a:extLst>
                    <a:ext uri="{9D8B030D-6E8A-4147-A177-3AD203B41FA5}">
                      <a16:colId xmlns:a16="http://schemas.microsoft.com/office/drawing/2014/main" val="3884029869"/>
                    </a:ext>
                  </a:extLst>
                </a:gridCol>
                <a:gridCol w="935557">
                  <a:extLst>
                    <a:ext uri="{9D8B030D-6E8A-4147-A177-3AD203B41FA5}">
                      <a16:colId xmlns:a16="http://schemas.microsoft.com/office/drawing/2014/main" val="2491350626"/>
                    </a:ext>
                  </a:extLst>
                </a:gridCol>
                <a:gridCol w="59653">
                  <a:extLst>
                    <a:ext uri="{9D8B030D-6E8A-4147-A177-3AD203B41FA5}">
                      <a16:colId xmlns:a16="http://schemas.microsoft.com/office/drawing/2014/main" val="3551131225"/>
                    </a:ext>
                  </a:extLst>
                </a:gridCol>
                <a:gridCol w="1029383">
                  <a:extLst>
                    <a:ext uri="{9D8B030D-6E8A-4147-A177-3AD203B41FA5}">
                      <a16:colId xmlns:a16="http://schemas.microsoft.com/office/drawing/2014/main" val="4124152720"/>
                    </a:ext>
                  </a:extLst>
                </a:gridCol>
                <a:gridCol w="977368">
                  <a:extLst>
                    <a:ext uri="{9D8B030D-6E8A-4147-A177-3AD203B41FA5}">
                      <a16:colId xmlns:a16="http://schemas.microsoft.com/office/drawing/2014/main" val="2729548692"/>
                    </a:ext>
                  </a:extLst>
                </a:gridCol>
              </a:tblGrid>
              <a:tr h="1508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latin typeface="Arial"/>
                        </a:rPr>
                        <a:t>2025</a:t>
                      </a:r>
                    </a:p>
                  </a:txBody>
                  <a:tcPr marL="0" marR="0" marT="0"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pPr algn="ctr" fontAlgn="ctr"/>
                      <a:endParaRPr lang="es-CO" sz="1000" b="1" i="0" u="none" strike="noStrike" dirty="0">
                        <a:solidFill>
                          <a:srgbClr val="000000"/>
                        </a:solidFill>
                        <a:effectLst/>
                        <a:latin typeface="Arial"/>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078094722"/>
                  </a:ext>
                </a:extLst>
              </a:tr>
              <a:tr h="1478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latin typeface="Arial"/>
                        </a:rPr>
                        <a:t>Foco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err="1">
                          <a:solidFill>
                            <a:srgbClr val="FFFFFF"/>
                          </a:solidFill>
                          <a:effectLst/>
                          <a:latin typeface="Arial"/>
                        </a:rPr>
                        <a:t>Indocador</a:t>
                      </a:r>
                      <a:endParaRPr lang="es-CO" sz="1000" b="1" i="0" u="none" strike="noStrike">
                        <a:solidFill>
                          <a:srgbClr val="FFFFFF"/>
                        </a:solidFill>
                        <a:effectLst/>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latin typeface="Arial"/>
                        </a:rPr>
                        <a:t>Unidad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latin typeface="Arial"/>
                        </a:rPr>
                        <a:t>Peso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latin typeface="Arial"/>
                        </a:rPr>
                        <a:t>Meta anual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Real</a:t>
                      </a:r>
                    </a:p>
                  </a:txBody>
                  <a:tcPr marL="0" marR="0" marT="0" marB="0" anchor="ctr">
                    <a:lnL>
                      <a:noFill/>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err="1">
                          <a:solidFill>
                            <a:srgbClr val="FFFFFF"/>
                          </a:solidFill>
                          <a:effectLst/>
                          <a:latin typeface="Arial"/>
                        </a:rPr>
                        <a:t>Cumpl</a:t>
                      </a:r>
                      <a:endParaRPr lang="es-CO" sz="1000" b="1" i="0" u="none" strike="noStrike">
                        <a:solidFill>
                          <a:srgbClr val="FFFFFF"/>
                        </a:solidFill>
                        <a:effectLst/>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3933687293"/>
                  </a:ext>
                </a:extLst>
              </a:tr>
              <a:tr h="309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355607"/>
                  </a:ext>
                </a:extLst>
              </a:tr>
              <a:tr h="270996">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Primero la vida </a:t>
                      </a:r>
                      <a:br>
                        <a:rPr lang="es-CO" sz="1000" b="1" i="0" u="none" strike="noStrike" dirty="0">
                          <a:solidFill>
                            <a:srgbClr val="000000"/>
                          </a:solidFill>
                          <a:effectLst/>
                          <a:latin typeface="Arial"/>
                        </a:rPr>
                      </a:br>
                      <a:r>
                        <a:rPr lang="es-CO" sz="1000" b="1" i="0" u="none" strike="noStrike" dirty="0">
                          <a:solidFill>
                            <a:srgbClr val="000000"/>
                          </a:solidFill>
                          <a:effectLst/>
                          <a:latin typeface="Arial"/>
                        </a:rPr>
                        <a:t>(10%)</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TRIF</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Eventos / MHH</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0,26</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120%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18646112"/>
                  </a:ext>
                </a:extLst>
              </a:tr>
              <a:tr h="172452">
                <a:tc vMerge="1">
                  <a:txBody>
                    <a:bodyPr/>
                    <a:lstStyle/>
                    <a:p>
                      <a:endParaRPr lang="es-CO"/>
                    </a:p>
                  </a:txBody>
                  <a:tcPr>
                    <a:lnT w="12700" cap="flat" cmpd="sng" algn="ctr">
                      <a:solidFill>
                        <a:srgbClr val="FFFFFF"/>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Índice de Severidad</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395,00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120%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099990474"/>
                  </a:ext>
                </a:extLst>
              </a:tr>
              <a:tr h="172452">
                <a:tc row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err="1">
                          <a:solidFill>
                            <a:srgbClr val="000000"/>
                          </a:solidFill>
                          <a:effectLst/>
                          <a:latin typeface="Arial"/>
                        </a:rPr>
                        <a:t>SosTECnibilidad</a:t>
                      </a:r>
                      <a:r>
                        <a:rPr lang="es-CO" sz="1000" b="1" i="0" u="none" strike="noStrike" dirty="0">
                          <a:solidFill>
                            <a:srgbClr val="000000"/>
                          </a:solidFill>
                          <a:effectLst/>
                          <a:latin typeface="Arial"/>
                        </a:rPr>
                        <a:t> </a:t>
                      </a:r>
                      <a:br>
                        <a:rPr lang="es-CO" sz="1000" b="1" i="0" u="none" strike="noStrike" dirty="0">
                          <a:solidFill>
                            <a:srgbClr val="000000"/>
                          </a:solidFill>
                          <a:effectLst/>
                          <a:latin typeface="Arial"/>
                        </a:rPr>
                      </a:br>
                      <a:r>
                        <a:rPr lang="es-CO" sz="1000" b="1" i="0" u="none" strike="noStrike" dirty="0">
                          <a:solidFill>
                            <a:srgbClr val="000000"/>
                          </a:solidFill>
                          <a:effectLst/>
                          <a:latin typeface="Arial"/>
                        </a:rPr>
                        <a:t>(23%)</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dirty="0">
                          <a:solidFill>
                            <a:srgbClr val="000000"/>
                          </a:solidFill>
                          <a:effectLst/>
                          <a:latin typeface="Arial"/>
                        </a:rPr>
                        <a:t>Reducción de emisiones</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err="1">
                          <a:solidFill>
                            <a:srgbClr val="000000"/>
                          </a:solidFill>
                          <a:effectLst/>
                          <a:latin typeface="Arial"/>
                        </a:rPr>
                        <a:t>kTon</a:t>
                      </a:r>
                      <a:r>
                        <a:rPr lang="es-CO" sz="1000" b="0" i="0" u="none" strike="noStrike">
                          <a:solidFill>
                            <a:srgbClr val="000000"/>
                          </a:solidFill>
                          <a:effectLst/>
                          <a:latin typeface="Arial"/>
                        </a:rPr>
                        <a:t> CO2</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3,957</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MX" sz="1000" b="0" i="0" u="none" strike="noStrike" dirty="0">
                          <a:solidFill>
                            <a:srgbClr val="000000"/>
                          </a:solidFill>
                          <a:effectLst/>
                          <a:latin typeface="Aptos Narrow" panose="020B0004020202020204" pitchFamily="34" charset="0"/>
                        </a:rPr>
                        <a:t>-</a:t>
                      </a:r>
                      <a:endParaRPr lang="es-CO" sz="1000" b="0" i="0" u="none" strike="noStrike" dirty="0">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´10.772</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966956652"/>
                  </a:ext>
                </a:extLst>
              </a:tr>
              <a:tr h="172452">
                <a:tc vMerge="1">
                  <a:txBody>
                    <a:bodyPr/>
                    <a:lstStyle/>
                    <a:p>
                      <a:endParaRPr lang="es-CO"/>
                    </a:p>
                  </a:txBody>
                  <a:tcPr>
                    <a:lnT w="635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Energías Renovables</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8,0%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100%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a:solidFill>
                            <a:srgbClr val="000000"/>
                          </a:solidFill>
                          <a:effectLst/>
                          <a:latin typeface="Arial"/>
                        </a:rPr>
                        <a:t>100%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784626059"/>
                  </a:ext>
                </a:extLst>
              </a:tr>
              <a:tr h="255599">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Estaciones Autosostenibles</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100%</a:t>
                      </a:r>
                    </a:p>
                    <a:p>
                      <a:pPr algn="ctr" rtl="0" fontAlgn="ctr"/>
                      <a:r>
                        <a:rPr lang="es-CO" sz="1000" b="0" i="0" u="none" strike="noStrike" dirty="0">
                          <a:solidFill>
                            <a:srgbClr val="000000"/>
                          </a:solidFill>
                          <a:effectLst/>
                          <a:latin typeface="Arial"/>
                        </a:rPr>
                        <a:t>(7/10)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chemeClr val="tx1"/>
                          </a:solidFill>
                          <a:effectLst/>
                          <a:latin typeface="Arial"/>
                        </a:rPr>
                        <a:t>120%</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300864947"/>
                  </a:ext>
                </a:extLst>
              </a:tr>
              <a:tr h="172452">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a:rPr>
                        <a:t>Valor con SosTecnibilidad</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 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231418553"/>
                  </a:ext>
                </a:extLst>
              </a:tr>
              <a:tr h="264837">
                <a:tc v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1" i="0" u="none" strike="noStrike" dirty="0">
                        <a:solidFill>
                          <a:srgbClr val="000000"/>
                        </a:solidFill>
                        <a:effectLst/>
                        <a:latin typeface="Arial"/>
                      </a:endParaRPr>
                    </a:p>
                  </a:txBody>
                  <a:tcPr marL="0" marR="0" marT="0" marB="0" anchor="ctr">
                    <a:lnL>
                      <a:noFill/>
                    </a:lnL>
                    <a:lnR>
                      <a:noFill/>
                    </a:lnR>
                    <a:lnB>
                      <a:noFill/>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MX" sz="1000" b="1" i="0" u="none" strike="noStrike">
                          <a:solidFill>
                            <a:srgbClr val="808080"/>
                          </a:solidFill>
                          <a:effectLst/>
                          <a:latin typeface="Arial"/>
                        </a:rPr>
                        <a:t>Portafolio de desarrollo sostenible inversión socia ambiental</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3,5%</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768679657"/>
                  </a:ext>
                </a:extLst>
              </a:tr>
              <a:tr h="166293">
                <a:tc v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1" i="0" u="none" strike="noStrike" dirty="0">
                        <a:solidFill>
                          <a:srgbClr val="000000"/>
                        </a:solidFill>
                        <a:effectLst/>
                        <a:latin typeface="Arial"/>
                      </a:endParaRPr>
                    </a:p>
                  </a:txBody>
                  <a:tcPr marL="0" marR="0" marT="0" marB="0" anchor="ctr">
                    <a:lnL>
                      <a:noFill/>
                    </a:lnL>
                    <a:lnR>
                      <a:noFill/>
                    </a:lnR>
                    <a:lnT w="635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rgbClr val="808080"/>
                          </a:solidFill>
                          <a:effectLst/>
                          <a:latin typeface="Arial"/>
                        </a:rPr>
                        <a:t>Formulación de proyectos</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1,5%</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607295709"/>
                  </a:ext>
                </a:extLst>
              </a:tr>
              <a:tr h="338745">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Retornos competitivos</a:t>
                      </a:r>
                      <a:br>
                        <a:rPr lang="es-CO" sz="1000" b="1" i="0" u="none" strike="noStrike" dirty="0">
                          <a:solidFill>
                            <a:srgbClr val="000000"/>
                          </a:solidFill>
                          <a:effectLst/>
                          <a:latin typeface="Arial"/>
                        </a:rPr>
                      </a:br>
                      <a:r>
                        <a:rPr lang="es-CO" sz="1000" b="1" i="0" u="none" strike="noStrike" dirty="0">
                          <a:solidFill>
                            <a:srgbClr val="000000"/>
                          </a:solidFill>
                          <a:effectLst/>
                          <a:latin typeface="Arial"/>
                        </a:rPr>
                        <a:t> (52%)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EBIT</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US$M</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24,4%</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US$ 1,218 M</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chemeClr val="tx1"/>
                          </a:solidFill>
                          <a:effectLst/>
                          <a:latin typeface="Arial"/>
                        </a:rPr>
                        <a:t>US$ 1,207 M</a:t>
                      </a:r>
                      <a:endParaRPr lang="es-CO" sz="1000" b="0" i="0" u="none" strike="noStrike" dirty="0">
                        <a:solidFill>
                          <a:schemeClr val="tx1"/>
                        </a:solidFill>
                        <a:effectLst/>
                        <a:latin typeface="Arial" panose="020B0604020202020204" pitchFamily="34" charset="0"/>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99,3%</a:t>
                      </a:r>
                      <a:endParaRPr lang="es-CO"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457745639"/>
                  </a:ext>
                </a:extLst>
              </a:tr>
              <a:tr h="391097">
                <a:tc vMerge="1">
                  <a:txBody>
                    <a:bodyPr/>
                    <a:lstStyle/>
                    <a:p>
                      <a:endParaRPr lang="es-CO"/>
                    </a:p>
                  </a:txBody>
                  <a:tcPr>
                    <a:lnT w="12700" cap="flat" cmpd="sng" algn="ctr">
                      <a:solidFill>
                        <a:srgbClr val="FFFFFF"/>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dirty="0">
                          <a:solidFill>
                            <a:srgbClr val="000000"/>
                          </a:solidFill>
                          <a:effectLst/>
                          <a:latin typeface="Arial"/>
                        </a:rPr>
                        <a:t>Margen Utilidad Neta</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11,4%</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60%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a:buNone/>
                      </a:pPr>
                      <a:r>
                        <a:rPr lang="es-MX" sz="1000" b="0" i="0" u="none" strike="noStrike" dirty="0">
                          <a:solidFill>
                            <a:schemeClr val="tx1"/>
                          </a:solidFill>
                          <a:effectLst/>
                          <a:latin typeface="Arial"/>
                        </a:rPr>
                        <a:t>62,7%</a:t>
                      </a:r>
                      <a:endParaRPr lang="es-CO" sz="1000" b="0" i="0" u="none" strike="noStrike" dirty="0">
                        <a:solidFill>
                          <a:schemeClr val="tx1"/>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361169461"/>
                  </a:ext>
                </a:extLst>
              </a:tr>
              <a:tr h="314109">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Costo por barril</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USD/BL</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16,3%</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0,97</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chemeClr val="tx1"/>
                          </a:solidFill>
                          <a:effectLst/>
                          <a:latin typeface="Arial" panose="020B0604020202020204" pitchFamily="34" charset="0"/>
                        </a:rPr>
                        <a:t>0,93</a:t>
                      </a:r>
                      <a:endParaRPr lang="es-CO" sz="1000" b="0" i="0" u="none" strike="noStrike" dirty="0">
                        <a:solidFill>
                          <a:schemeClr val="tx1"/>
                        </a:solidFill>
                        <a:effectLst/>
                        <a:latin typeface="Arial" panose="020B0604020202020204" pitchFamily="34" charset="0"/>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MX" sz="1000" b="0" i="0" u="none" strike="noStrike" kern="1200" dirty="0">
                          <a:solidFill>
                            <a:srgbClr val="000000"/>
                          </a:solidFill>
                          <a:effectLst/>
                          <a:latin typeface="Arial"/>
                          <a:ea typeface="+mn-ea"/>
                          <a:cs typeface="+mn-cs"/>
                        </a:rPr>
                        <a:t>120%</a:t>
                      </a:r>
                      <a:endParaRPr lang="es-CO" sz="1000" b="0" i="0" u="none" strike="noStrike" kern="1200" dirty="0">
                        <a:solidFill>
                          <a:srgbClr val="000000"/>
                        </a:solidFill>
                        <a:effectLst/>
                        <a:latin typeface="Arial"/>
                        <a:ea typeface="+mn-ea"/>
                        <a:cs typeface="+mn-cs"/>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3987330"/>
                  </a:ext>
                </a:extLst>
              </a:tr>
              <a:tr h="172452">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dirty="0">
                          <a:solidFill>
                            <a:srgbClr val="000000"/>
                          </a:solidFill>
                          <a:effectLst/>
                          <a:latin typeface="Arial"/>
                        </a:rPr>
                        <a:t>Regulación /2</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765687"/>
                  </a:ext>
                </a:extLst>
              </a:tr>
              <a:tr h="172452">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Crecimiento Transición Energética (10%)</a:t>
                      </a:r>
                    </a:p>
                  </a:txBody>
                  <a:tcPr marL="0" marR="0" marT="0"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Crecimiento y </a:t>
                      </a:r>
                      <a:br>
                        <a:rPr lang="es-CO" sz="1000" b="1" i="0" u="none" strike="noStrike">
                          <a:solidFill>
                            <a:srgbClr val="000000"/>
                          </a:solidFill>
                          <a:effectLst/>
                          <a:latin typeface="Arial"/>
                        </a:rPr>
                      </a:br>
                      <a:r>
                        <a:rPr lang="es-CO" sz="1000" b="1" i="0" u="none" strike="noStrike">
                          <a:solidFill>
                            <a:srgbClr val="000000"/>
                          </a:solidFill>
                          <a:effectLst/>
                          <a:latin typeface="Arial"/>
                        </a:rPr>
                        <a:t>Diversificación</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108%</a:t>
                      </a:r>
                      <a:endParaRPr lang="es-CO"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108%</a:t>
                      </a:r>
                      <a:endParaRPr lang="es-CO"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21250864"/>
                  </a:ext>
                </a:extLst>
              </a:tr>
              <a:tr h="150896">
                <a:tc vMerge="1">
                  <a:txBody>
                    <a:bodyPr/>
                    <a:lstStyle/>
                    <a:p>
                      <a:endParaRPr lang="es-CO"/>
                    </a:p>
                  </a:txBody>
                  <a:tcPr>
                    <a:lnT w="635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rgbClr val="595959"/>
                          </a:solidFill>
                          <a:effectLst/>
                          <a:latin typeface="Arial"/>
                        </a:rPr>
                        <a:t>Proyectos crecimiento</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95%</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95%</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98681402"/>
                  </a:ext>
                </a:extLst>
              </a:tr>
              <a:tr h="187850">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dirty="0">
                          <a:solidFill>
                            <a:srgbClr val="595959"/>
                          </a:solidFill>
                          <a:effectLst/>
                          <a:latin typeface="Arial"/>
                        </a:rPr>
                        <a:t>Maximización infraestructura actual</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595959"/>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595959"/>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100%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930097244"/>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ptos Narrow" panose="020B00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no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130362"/>
                  </a:ext>
                </a:extLst>
              </a:tr>
              <a:tr h="135498">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Conocimiento de vanguardia </a:t>
                      </a:r>
                      <a:br>
                        <a:rPr lang="es-CO" sz="1000" b="1" i="0" u="none" strike="noStrike" dirty="0">
                          <a:solidFill>
                            <a:srgbClr val="000000"/>
                          </a:solidFill>
                          <a:effectLst/>
                          <a:latin typeface="Arial"/>
                        </a:rPr>
                      </a:br>
                      <a:r>
                        <a:rPr lang="es-CO" sz="1000" b="1" i="0" u="none" strike="noStrike" dirty="0">
                          <a:solidFill>
                            <a:srgbClr val="000000"/>
                          </a:solidFill>
                          <a:effectLst/>
                          <a:latin typeface="Arial"/>
                        </a:rPr>
                        <a:t>(5%)</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0E6F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rgbClr val="000000"/>
                          </a:solidFill>
                          <a:effectLst/>
                          <a:latin typeface="Arial"/>
                        </a:rPr>
                        <a:t>Índice de talento humano</a:t>
                      </a: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5,0%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 88%</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94%</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85868468"/>
                  </a:ext>
                </a:extLst>
              </a:tr>
              <a:tr h="0">
                <a:tc vMerge="1">
                  <a:txBody>
                    <a:bodyPr/>
                    <a:lstStyle/>
                    <a:p>
                      <a:endParaRPr lang="es-CO"/>
                    </a:p>
                  </a:txBody>
                  <a:tcPr>
                    <a:lnT w="635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rgbClr val="595959"/>
                          </a:solidFill>
                          <a:effectLst/>
                          <a:latin typeface="Arial"/>
                        </a:rPr>
                        <a:t>Índice de ambiente laboral</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595959"/>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2,5%</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95,8%</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97%</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932077267"/>
                  </a:ext>
                </a:extLst>
              </a:tr>
              <a:tr h="138578">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MX" sz="1000" b="1" i="0" u="none" strike="noStrike">
                          <a:solidFill>
                            <a:srgbClr val="595959"/>
                          </a:solidFill>
                          <a:effectLst/>
                          <a:latin typeface="Arial"/>
                        </a:rPr>
                        <a:t>% de cargos críticos con sucesor identificado</a:t>
                      </a:r>
                    </a:p>
                  </a:txBody>
                  <a:tcPr marL="0" marR="0" marT="0" marB="0" anchor="ctr">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595959"/>
                          </a:solidFill>
                          <a:effectLst/>
                          <a:latin typeface="Arial"/>
                        </a:rPr>
                        <a:t>%</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2,5%</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80,0%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ptos Narrow" panose="020B0004020202020204" pitchFamily="34" charset="0"/>
                      </a:endParaRPr>
                    </a:p>
                  </a:txBody>
                  <a:tcPr marL="0" marR="0" marT="0"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91%</a:t>
                      </a:r>
                      <a:endParaRPr lang="es-CO" sz="1000" b="0" i="0" u="none" strike="noStrike" dirty="0">
                        <a:solidFill>
                          <a:srgbClr val="000000"/>
                        </a:solidFill>
                        <a:effectLst/>
                        <a:latin typeface="Arial"/>
                      </a:endParaRPr>
                    </a:p>
                  </a:txBody>
                  <a:tcPr marL="0" marR="0" marT="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178730046"/>
                  </a:ext>
                </a:extLst>
              </a:tr>
              <a:tr h="776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es-CO" sz="10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es-CO" sz="10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es-CO" sz="10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a:solidFill>
                          <a:srgbClr val="000000"/>
                        </a:solidFill>
                        <a:effectLst/>
                        <a:latin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200" b="1" i="0" u="none" strike="noStrike" dirty="0">
                          <a:solidFill>
                            <a:srgbClr val="000000"/>
                          </a:solidFill>
                          <a:effectLst/>
                          <a:latin typeface="Arial"/>
                        </a:rPr>
                        <a:t>112,1%</a:t>
                      </a:r>
                      <a:endParaRPr lang="es-CO" sz="1200" b="1" i="0" u="none" strike="noStrike" dirty="0">
                        <a:solidFill>
                          <a:srgbClr val="000000"/>
                        </a:solidFill>
                        <a:effectLst/>
                        <a:latin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949762"/>
                  </a:ext>
                </a:extLst>
              </a:tr>
            </a:tbl>
          </a:graphicData>
        </a:graphic>
      </p:graphicFrame>
      <p:sp>
        <p:nvSpPr>
          <p:cNvPr id="6" name="Elipse 5">
            <a:extLst>
              <a:ext uri="{FF2B5EF4-FFF2-40B4-BE49-F238E27FC236}">
                <a16:creationId xmlns:a16="http://schemas.microsoft.com/office/drawing/2014/main" id="{4342962B-4C1B-7EC1-CDBB-C80BFF8DF8A3}"/>
              </a:ext>
            </a:extLst>
          </p:cNvPr>
          <p:cNvSpPr/>
          <p:nvPr/>
        </p:nvSpPr>
        <p:spPr>
          <a:xfrm>
            <a:off x="8984543" y="5894532"/>
            <a:ext cx="657225" cy="318286"/>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9999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1AC788-8D55-8A25-2719-BB7DDB6AA4DD}"/>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524D0CC-EE9E-A0CB-31F1-D3DC542B1F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8" name="think-cell data - do not delete" hidden="1">
                        <a:extLst>
                          <a:ext uri="{FF2B5EF4-FFF2-40B4-BE49-F238E27FC236}">
                            <a16:creationId xmlns:a16="http://schemas.microsoft.com/office/drawing/2014/main" id="{4524D0CC-EE9E-A0CB-31F1-D3DC542B1F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ángulo redondeado 11">
            <a:extLst>
              <a:ext uri="{FF2B5EF4-FFF2-40B4-BE49-F238E27FC236}">
                <a16:creationId xmlns:a16="http://schemas.microsoft.com/office/drawing/2014/main" id="{294CD9FC-4BEE-B05A-8BD4-B7B91DA35415}"/>
              </a:ext>
            </a:extLst>
          </p:cNvPr>
          <p:cNvSpPr/>
          <p:nvPr/>
        </p:nvSpPr>
        <p:spPr>
          <a:xfrm>
            <a:off x="297984" y="560638"/>
            <a:ext cx="11340000" cy="6122040"/>
          </a:xfrm>
          <a:prstGeom prst="roundRect">
            <a:avLst>
              <a:gd name="adj" fmla="val 75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spc="60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6D558311-D075-282A-B91E-F8B9BE4352B5}"/>
              </a:ext>
            </a:extLst>
          </p:cNvPr>
          <p:cNvSpPr txBox="1"/>
          <p:nvPr/>
        </p:nvSpPr>
        <p:spPr>
          <a:xfrm>
            <a:off x="0" y="154110"/>
            <a:ext cx="12192000" cy="400110"/>
          </a:xfrm>
          <a:prstGeom prst="rect">
            <a:avLst/>
          </a:prstGeom>
          <a:noFill/>
        </p:spPr>
        <p:txBody>
          <a:bodyPr wrap="square" lIns="9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a:ln>
                  <a:noFill/>
                </a:ln>
                <a:solidFill>
                  <a:srgbClr val="339966"/>
                </a:solidFill>
                <a:effectLst/>
                <a:uLnTx/>
                <a:uFillTx/>
                <a:latin typeface="Arial" panose="020B0604020202020204" pitchFamily="34" charset="0"/>
                <a:ea typeface="+mn-ea"/>
                <a:cs typeface="Arial" panose="020B0604020202020204" pitchFamily="34" charset="0"/>
              </a:rPr>
              <a:t>TBG 2025</a:t>
            </a:r>
          </a:p>
        </p:txBody>
      </p:sp>
      <p:sp>
        <p:nvSpPr>
          <p:cNvPr id="18" name="CuadroTexto 17">
            <a:extLst>
              <a:ext uri="{FF2B5EF4-FFF2-40B4-BE49-F238E27FC236}">
                <a16:creationId xmlns:a16="http://schemas.microsoft.com/office/drawing/2014/main" id="{996FC589-8E14-6CFA-9D7A-95485B545865}"/>
              </a:ext>
            </a:extLst>
          </p:cNvPr>
          <p:cNvSpPr txBox="1"/>
          <p:nvPr/>
        </p:nvSpPr>
        <p:spPr>
          <a:xfrm>
            <a:off x="1824642" y="1956812"/>
            <a:ext cx="9063362" cy="246221"/>
          </a:xfrm>
          <a:prstGeom prst="rect">
            <a:avLst/>
          </a:prstGeom>
          <a:noFill/>
          <a:ln w="3175">
            <a:solidFill>
              <a:sysClr val="windowText" lastClr="000000"/>
            </a:solidFill>
            <a:prstDash val="dash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0" i="0" u="none" strike="noStrike" kern="0" cap="none" spc="0" normalizeH="0" baseline="0" noProof="0" dirty="0">
                <a:ln>
                  <a:noFill/>
                </a:ln>
                <a:solidFill>
                  <a:prstClr val="black"/>
                </a:solidFill>
                <a:effectLst/>
                <a:uLnTx/>
                <a:uFillTx/>
                <a:latin typeface="Calibri" panose="020F0502020204030204"/>
              </a:rPr>
              <a:t>No se presentan incidentes registrables y no hay incidentes con días perdidos o cargados</a:t>
            </a:r>
            <a:endParaRPr kumimoji="0" lang="es-CO" sz="1000" b="0" i="0" u="none" strike="noStrike" kern="0" cap="none" spc="0" normalizeH="0" baseline="0" noProof="0" dirty="0">
              <a:ln>
                <a:noFill/>
              </a:ln>
              <a:solidFill>
                <a:prstClr val="black"/>
              </a:solidFill>
              <a:effectLst/>
              <a:uLnTx/>
              <a:uFillTx/>
              <a:latin typeface="Calibri" panose="020F0502020204030204"/>
            </a:endParaRPr>
          </a:p>
        </p:txBody>
      </p:sp>
      <p:sp>
        <p:nvSpPr>
          <p:cNvPr id="19" name="CuadroTexto 18">
            <a:extLst>
              <a:ext uri="{FF2B5EF4-FFF2-40B4-BE49-F238E27FC236}">
                <a16:creationId xmlns:a16="http://schemas.microsoft.com/office/drawing/2014/main" id="{EFE933C9-2743-1287-9119-33BDDCE5BBA8}"/>
              </a:ext>
            </a:extLst>
          </p:cNvPr>
          <p:cNvSpPr txBox="1"/>
          <p:nvPr/>
        </p:nvSpPr>
        <p:spPr>
          <a:xfrm>
            <a:off x="1824643" y="4017548"/>
            <a:ext cx="9075198" cy="246221"/>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lvl="0">
              <a:defRPr/>
            </a:pPr>
            <a:r>
              <a:rPr kumimoji="0" lang="es-MX" sz="1000" b="1" i="0" u="none" strike="noStrike" kern="0" cap="none" spc="0" normalizeH="0" baseline="0" noProof="0" dirty="0">
                <a:ln>
                  <a:noFill/>
                </a:ln>
                <a:solidFill>
                  <a:prstClr val="black"/>
                </a:solidFill>
                <a:effectLst/>
                <a:uLnTx/>
                <a:uFillTx/>
                <a:latin typeface="Calibri" panose="020F0502020204030204"/>
              </a:rPr>
              <a:t>Reducción de emisiones: </a:t>
            </a:r>
            <a:r>
              <a:rPr lang="es-MX" sz="1000" kern="0" dirty="0">
                <a:solidFill>
                  <a:prstClr val="black"/>
                </a:solidFill>
                <a:latin typeface="Calibri" panose="020F0502020204030204"/>
              </a:rPr>
              <a:t>Se cumple la meta  de reducción por el sistema de generación rentado de Páez y la aplicación de gemelos analíticos en Miraflores.</a:t>
            </a:r>
            <a:endParaRPr kumimoji="0" lang="es-MX" sz="1000" b="0" i="0" u="none" strike="noStrike" kern="0" cap="none" spc="0" normalizeH="0" baseline="0" noProof="0" dirty="0">
              <a:ln>
                <a:noFill/>
              </a:ln>
              <a:solidFill>
                <a:prstClr val="black"/>
              </a:solidFill>
              <a:effectLst/>
              <a:uLnTx/>
              <a:uFillTx/>
              <a:latin typeface="Calibri" panose="020F0502020204030204"/>
            </a:endParaRPr>
          </a:p>
        </p:txBody>
      </p:sp>
      <p:sp>
        <p:nvSpPr>
          <p:cNvPr id="20" name="CuadroTexto 19">
            <a:extLst>
              <a:ext uri="{FF2B5EF4-FFF2-40B4-BE49-F238E27FC236}">
                <a16:creationId xmlns:a16="http://schemas.microsoft.com/office/drawing/2014/main" id="{67597111-4E80-4515-C128-5F91626199F9}"/>
              </a:ext>
            </a:extLst>
          </p:cNvPr>
          <p:cNvSpPr txBox="1"/>
          <p:nvPr/>
        </p:nvSpPr>
        <p:spPr>
          <a:xfrm>
            <a:off x="1824642" y="5328226"/>
            <a:ext cx="9075198" cy="553998"/>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prstClr val="black"/>
                </a:solidFill>
                <a:effectLst/>
                <a:uLnTx/>
                <a:uFillTx/>
                <a:latin typeface="Calibri" panose="020F0502020204030204"/>
              </a:rPr>
              <a:t>Autosostenibilidad en agua:</a:t>
            </a:r>
            <a:r>
              <a:rPr kumimoji="0" lang="es-MX" sz="1000" b="0" i="0" u="none" strike="noStrike" kern="0" cap="none" spc="0" normalizeH="0" baseline="0" noProof="0" dirty="0">
                <a:ln>
                  <a:noFill/>
                </a:ln>
                <a:solidFill>
                  <a:prstClr val="black"/>
                </a:solidFill>
                <a:effectLst/>
                <a:uLnTx/>
                <a:uFillTx/>
                <a:latin typeface="Calibri" panose="020F0502020204030204"/>
              </a:rPr>
              <a:t> </a:t>
            </a:r>
          </a:p>
          <a:p>
            <a:pPr lvl="0">
              <a:defRPr/>
            </a:pPr>
            <a:r>
              <a:rPr lang="es-MX" sz="1000" kern="0" dirty="0">
                <a:solidFill>
                  <a:prstClr val="black"/>
                </a:solidFill>
                <a:latin typeface="Calibri" panose="020F0502020204030204"/>
              </a:rPr>
              <a:t>Se concluyen las obras para la autosostenibilidad en agua en tres estaciones adicionales: El Porvenir, Miraflores y Coveñas, llegando a un total de 8/10 facilidades autosostenibles alcanzando el 120% de cumplimiento del indicador</a:t>
            </a:r>
            <a:r>
              <a:rPr lang="es-MX" sz="1000" b="1" kern="0" dirty="0">
                <a:solidFill>
                  <a:prstClr val="black"/>
                </a:solidFill>
                <a:latin typeface="Calibri" panose="020F0502020204030204"/>
              </a:rPr>
              <a:t> </a:t>
            </a:r>
            <a:endParaRPr kumimoji="0" lang="es-CO" sz="1000" i="0" u="none" strike="noStrike" kern="0" cap="none" spc="0" normalizeH="0" baseline="0" noProof="0" dirty="0">
              <a:ln>
                <a:noFill/>
              </a:ln>
              <a:solidFill>
                <a:prstClr val="black"/>
              </a:solidFill>
              <a:effectLst/>
              <a:uLnTx/>
              <a:uFillTx/>
              <a:latin typeface="Calibri" panose="020F0502020204030204"/>
            </a:endParaRPr>
          </a:p>
        </p:txBody>
      </p:sp>
      <p:graphicFrame>
        <p:nvGraphicFramePr>
          <p:cNvPr id="21" name="Tabla 20">
            <a:extLst>
              <a:ext uri="{FF2B5EF4-FFF2-40B4-BE49-F238E27FC236}">
                <a16:creationId xmlns:a16="http://schemas.microsoft.com/office/drawing/2014/main" id="{58B182B2-1882-080E-A190-3EE1D1EF7415}"/>
              </a:ext>
            </a:extLst>
          </p:cNvPr>
          <p:cNvGraphicFramePr>
            <a:graphicFrameLocks noGrp="1"/>
          </p:cNvGraphicFramePr>
          <p:nvPr>
            <p:extLst>
              <p:ext uri="{D42A27DB-BD31-4B8C-83A1-F6EECF244321}">
                <p14:modId xmlns:p14="http://schemas.microsoft.com/office/powerpoint/2010/main" val="3801408735"/>
              </p:ext>
            </p:extLst>
          </p:nvPr>
        </p:nvGraphicFramePr>
        <p:xfrm>
          <a:off x="2495228" y="641092"/>
          <a:ext cx="7722188" cy="1056717"/>
        </p:xfrm>
        <a:graphic>
          <a:graphicData uri="http://schemas.openxmlformats.org/drawingml/2006/table">
            <a:tbl>
              <a:tblPr/>
              <a:tblGrid>
                <a:gridCol w="1852784">
                  <a:extLst>
                    <a:ext uri="{9D8B030D-6E8A-4147-A177-3AD203B41FA5}">
                      <a16:colId xmlns:a16="http://schemas.microsoft.com/office/drawing/2014/main" val="3419694366"/>
                    </a:ext>
                  </a:extLst>
                </a:gridCol>
                <a:gridCol w="1852784">
                  <a:extLst>
                    <a:ext uri="{9D8B030D-6E8A-4147-A177-3AD203B41FA5}">
                      <a16:colId xmlns:a16="http://schemas.microsoft.com/office/drawing/2014/main" val="991137342"/>
                    </a:ext>
                  </a:extLst>
                </a:gridCol>
                <a:gridCol w="750580">
                  <a:extLst>
                    <a:ext uri="{9D8B030D-6E8A-4147-A177-3AD203B41FA5}">
                      <a16:colId xmlns:a16="http://schemas.microsoft.com/office/drawing/2014/main" val="2432568356"/>
                    </a:ext>
                  </a:extLst>
                </a:gridCol>
                <a:gridCol w="926392">
                  <a:extLst>
                    <a:ext uri="{9D8B030D-6E8A-4147-A177-3AD203B41FA5}">
                      <a16:colId xmlns:a16="http://schemas.microsoft.com/office/drawing/2014/main" val="3146188541"/>
                    </a:ext>
                  </a:extLst>
                </a:gridCol>
                <a:gridCol w="1034584">
                  <a:extLst>
                    <a:ext uri="{9D8B030D-6E8A-4147-A177-3AD203B41FA5}">
                      <a16:colId xmlns:a16="http://schemas.microsoft.com/office/drawing/2014/main" val="4020165331"/>
                    </a:ext>
                  </a:extLst>
                </a:gridCol>
                <a:gridCol w="1034584">
                  <a:extLst>
                    <a:ext uri="{9D8B030D-6E8A-4147-A177-3AD203B41FA5}">
                      <a16:colId xmlns:a16="http://schemas.microsoft.com/office/drawing/2014/main" val="2540592070"/>
                    </a:ext>
                  </a:extLst>
                </a:gridCol>
                <a:gridCol w="270480">
                  <a:extLst>
                    <a:ext uri="{9D8B030D-6E8A-4147-A177-3AD203B41FA5}">
                      <a16:colId xmlns:a16="http://schemas.microsoft.com/office/drawing/2014/main" val="2036570138"/>
                    </a:ext>
                  </a:extLst>
                </a:gridCol>
              </a:tblGrid>
              <a:tr h="164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4237" marR="4237" marT="423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4237" marR="4237" marT="423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4237" marR="4237" marT="423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panose="020B0604020202020204" pitchFamily="34" charset="0"/>
                        </a:rPr>
                        <a:t>Acumulados a diciembre</a:t>
                      </a:r>
                    </a:p>
                  </a:txBody>
                  <a:tcPr marL="4237" marR="4237" marT="4237"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4237" marR="4237" marT="4237"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s-CO" sz="1000" b="1" i="0" u="none" strike="noStrike">
                          <a:solidFill>
                            <a:srgbClr val="000000"/>
                          </a:solidFill>
                          <a:effectLst/>
                          <a:highlight>
                            <a:srgbClr val="FFFFFF"/>
                          </a:highlight>
                          <a:latin typeface="Arial" panose="020B0604020202020204" pitchFamily="34" charset="0"/>
                        </a:rPr>
                        <a:t> </a:t>
                      </a:r>
                    </a:p>
                  </a:txBody>
                  <a:tcPr marL="4237" marR="4237" marT="4237"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13345"/>
                  </a:ext>
                </a:extLst>
              </a:tr>
              <a:tr h="1838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Foco GEE</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Indicador</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Unidad</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7EF244"/>
                          </a:highlight>
                          <a:latin typeface="Arial" panose="020B0604020202020204" pitchFamily="34" charset="0"/>
                        </a:rPr>
                        <a:t>Real</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Meta</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Cumplimiento</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77494143"/>
                  </a:ext>
                </a:extLst>
              </a:tr>
              <a:tr h="94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5858651"/>
                  </a:ext>
                </a:extLst>
              </a:tr>
              <a:tr h="337051">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DDEBF7"/>
                          </a:highlight>
                          <a:latin typeface="Arial" panose="020B0604020202020204" pitchFamily="34" charset="0"/>
                        </a:rPr>
                        <a:t>Primero la vida </a:t>
                      </a:r>
                      <a:br>
                        <a:rPr lang="es-CO" sz="1000" b="1" i="0" u="none" strike="noStrike" dirty="0">
                          <a:solidFill>
                            <a:srgbClr val="000000"/>
                          </a:solidFill>
                          <a:effectLst/>
                          <a:highlight>
                            <a:srgbClr val="DDEBF7"/>
                          </a:highlight>
                          <a:latin typeface="Arial" panose="020B0604020202020204" pitchFamily="34" charset="0"/>
                        </a:rPr>
                      </a:br>
                      <a:r>
                        <a:rPr lang="es-CO" sz="1000" b="1" i="0" u="none" strike="noStrike" dirty="0">
                          <a:solidFill>
                            <a:srgbClr val="000000"/>
                          </a:solidFill>
                          <a:effectLst/>
                          <a:highlight>
                            <a:srgbClr val="DDEBF7"/>
                          </a:highlight>
                          <a:latin typeface="Arial" panose="020B0604020202020204" pitchFamily="34" charset="0"/>
                        </a:rPr>
                        <a:t>(10%)</a:t>
                      </a:r>
                    </a:p>
                  </a:txBody>
                  <a:tcPr marL="4237" marR="4237" marT="42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panose="020B0604020202020204" pitchFamily="34" charset="0"/>
                        </a:rPr>
                        <a:t>TRIF</a:t>
                      </a:r>
                    </a:p>
                  </a:txBody>
                  <a:tcPr marL="4237" marR="4237" marT="4237"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Eventos / MHH</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highlight>
                            <a:srgbClr val="E2EFDA"/>
                          </a:highlight>
                          <a:latin typeface="Arial" panose="020B0604020202020204" pitchFamily="34" charset="0"/>
                        </a:rPr>
                        <a:t>0,0</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0,26</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highlight>
                            <a:srgbClr val="9BC2E6"/>
                          </a:highlight>
                          <a:latin typeface="Arial" panose="020B0604020202020204" pitchFamily="34" charset="0"/>
                        </a:rPr>
                        <a:t>120%</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Calibri" panose="020F0502020204030204" pitchFamily="34" charset="0"/>
                      </a:endParaRPr>
                    </a:p>
                  </a:txBody>
                  <a:tcPr marL="4237" marR="4237" marT="4237"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95893323"/>
                  </a:ext>
                </a:extLst>
              </a:tr>
              <a:tr h="214487">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panose="020B0604020202020204" pitchFamily="34" charset="0"/>
                        </a:rPr>
                        <a:t>Índice de Severidad</a:t>
                      </a:r>
                    </a:p>
                  </a:txBody>
                  <a:tcPr marL="4237" marR="4237" marT="4237"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highlight>
                            <a:srgbClr val="E2EFDA"/>
                          </a:highlight>
                          <a:latin typeface="Arial" panose="020B0604020202020204" pitchFamily="34" charset="0"/>
                        </a:rPr>
                        <a:t>0,0</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395</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highlight>
                            <a:srgbClr val="9BC2E6"/>
                          </a:highlight>
                          <a:latin typeface="Arial" panose="020B0604020202020204" pitchFamily="34" charset="0"/>
                        </a:rPr>
                        <a:t>120%</a:t>
                      </a:r>
                    </a:p>
                  </a:txBody>
                  <a:tcPr marL="4237" marR="4237" marT="423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Calibri" panose="020F0502020204030204" pitchFamily="34" charset="0"/>
                      </a:endParaRPr>
                    </a:p>
                  </a:txBody>
                  <a:tcPr marL="4237" marR="4237" marT="4237" marB="0" anchor="b">
                    <a:lnL w="6350" cap="flat" cmpd="sng" algn="ctr">
                      <a:solidFill>
                        <a:srgbClr val="BFBFB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86052907"/>
                  </a:ext>
                </a:extLst>
              </a:tr>
            </a:tbl>
          </a:graphicData>
        </a:graphic>
      </p:graphicFrame>
      <p:sp>
        <p:nvSpPr>
          <p:cNvPr id="22" name="CuadroTexto 21">
            <a:extLst>
              <a:ext uri="{FF2B5EF4-FFF2-40B4-BE49-F238E27FC236}">
                <a16:creationId xmlns:a16="http://schemas.microsoft.com/office/drawing/2014/main" id="{8FA9B443-15F1-D1FD-9D57-956C210BEBCC}"/>
              </a:ext>
            </a:extLst>
          </p:cNvPr>
          <p:cNvSpPr txBox="1"/>
          <p:nvPr/>
        </p:nvSpPr>
        <p:spPr>
          <a:xfrm>
            <a:off x="1836478" y="4365110"/>
            <a:ext cx="9063362" cy="1015663"/>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prstClr val="black"/>
                </a:solidFill>
                <a:effectLst/>
                <a:uLnTx/>
                <a:uFillTx/>
                <a:latin typeface="Calibri" panose="020F0502020204030204"/>
              </a:rPr>
              <a:t>Proyectos energías renovables:</a:t>
            </a:r>
            <a:r>
              <a:rPr kumimoji="0" lang="es-MX" sz="1000" b="0" i="0" u="none" strike="noStrike" kern="0" cap="none" spc="0" normalizeH="0" baseline="0" noProof="0" dirty="0">
                <a:ln>
                  <a:noFill/>
                </a:ln>
                <a:solidFill>
                  <a:prstClr val="black"/>
                </a:solidFill>
                <a:effectLst/>
                <a:uLnTx/>
                <a:uFillTx/>
                <a:latin typeface="Calibri" panose="020F0502020204030204"/>
              </a:rPr>
              <a:t> </a:t>
            </a:r>
          </a:p>
          <a:p>
            <a:pPr lvl="0">
              <a:defRPr/>
            </a:pPr>
            <a:r>
              <a:rPr lang="es-MX" sz="1000" b="1" kern="0" dirty="0">
                <a:solidFill>
                  <a:prstClr val="black"/>
                </a:solidFill>
                <a:latin typeface="Calibri" panose="020F0502020204030204"/>
              </a:rPr>
              <a:t>ENERGEPO:</a:t>
            </a:r>
            <a:r>
              <a:rPr lang="es-MX" sz="1000" kern="0" dirty="0">
                <a:solidFill>
                  <a:prstClr val="black"/>
                </a:solidFill>
                <a:latin typeface="Calibri" panose="020F0502020204030204"/>
              </a:rPr>
              <a:t> se cumple el hito de recomendación de caso de negocio ante instancia de aprobación con concepto favorable para iniciar la tercera fase de maduración del proyecto. </a:t>
            </a:r>
          </a:p>
          <a:p>
            <a:pPr lvl="0">
              <a:defRPr/>
            </a:pPr>
            <a:r>
              <a:rPr lang="es-MX" sz="1000" b="1" kern="0" dirty="0">
                <a:solidFill>
                  <a:prstClr val="black"/>
                </a:solidFill>
                <a:latin typeface="Calibri" panose="020F0502020204030204"/>
              </a:rPr>
              <a:t>SEMIR -</a:t>
            </a:r>
            <a:r>
              <a:rPr lang="es-MX" sz="1000" kern="0" dirty="0">
                <a:solidFill>
                  <a:prstClr val="black"/>
                </a:solidFill>
                <a:latin typeface="Calibri" panose="020F0502020204030204"/>
              </a:rPr>
              <a:t> Finalizado el proceso de maduración con la certificación de la medición por un externo</a:t>
            </a:r>
          </a:p>
          <a:p>
            <a:pPr lvl="0">
              <a:defRPr/>
            </a:pPr>
            <a:r>
              <a:rPr lang="es-MX" sz="1000" kern="0" dirty="0">
                <a:solidFill>
                  <a:prstClr val="black"/>
                </a:solidFill>
                <a:latin typeface="Calibri" panose="020F0502020204030204"/>
              </a:rPr>
              <a:t>Por cumplimiento de hitos según ficha técnica, se cumple el 100% del hito del TBG (Cumplimento de 2 de 3 hitos de ENERGEPO + cumplimento de 2 de 3  hitos de </a:t>
            </a:r>
            <a:r>
              <a:rPr lang="es-MX" sz="1000" kern="0">
                <a:solidFill>
                  <a:prstClr val="black"/>
                </a:solidFill>
                <a:latin typeface="Calibri" panose="020F0502020204030204"/>
              </a:rPr>
              <a:t>SEMIR)	</a:t>
            </a:r>
            <a:endParaRPr kumimoji="0" lang="es-MX" sz="1000" i="0" u="none" strike="noStrike" kern="0" cap="none" spc="0" normalizeH="0" baseline="0" noProof="0" dirty="0">
              <a:ln>
                <a:noFill/>
              </a:ln>
              <a:solidFill>
                <a:prstClr val="black"/>
              </a:solidFill>
              <a:effectLst/>
              <a:uLnTx/>
              <a:uFillTx/>
              <a:latin typeface="Calibri" panose="020F0502020204030204"/>
            </a:endParaRPr>
          </a:p>
        </p:txBody>
      </p:sp>
      <p:graphicFrame>
        <p:nvGraphicFramePr>
          <p:cNvPr id="23" name="Tabla 22">
            <a:extLst>
              <a:ext uri="{FF2B5EF4-FFF2-40B4-BE49-F238E27FC236}">
                <a16:creationId xmlns:a16="http://schemas.microsoft.com/office/drawing/2014/main" id="{8351FE99-827C-8F16-ADA5-F45ABA562C7A}"/>
              </a:ext>
            </a:extLst>
          </p:cNvPr>
          <p:cNvGraphicFramePr>
            <a:graphicFrameLocks noGrp="1"/>
          </p:cNvGraphicFramePr>
          <p:nvPr>
            <p:extLst>
              <p:ext uri="{D42A27DB-BD31-4B8C-83A1-F6EECF244321}">
                <p14:modId xmlns:p14="http://schemas.microsoft.com/office/powerpoint/2010/main" val="3263381354"/>
              </p:ext>
            </p:extLst>
          </p:nvPr>
        </p:nvGraphicFramePr>
        <p:xfrm>
          <a:off x="2572628" y="2276999"/>
          <a:ext cx="7353035" cy="1550778"/>
        </p:xfrm>
        <a:graphic>
          <a:graphicData uri="http://schemas.openxmlformats.org/drawingml/2006/table">
            <a:tbl>
              <a:tblPr/>
              <a:tblGrid>
                <a:gridCol w="1665888">
                  <a:extLst>
                    <a:ext uri="{9D8B030D-6E8A-4147-A177-3AD203B41FA5}">
                      <a16:colId xmlns:a16="http://schemas.microsoft.com/office/drawing/2014/main" val="241061438"/>
                    </a:ext>
                  </a:extLst>
                </a:gridCol>
                <a:gridCol w="1665888">
                  <a:extLst>
                    <a:ext uri="{9D8B030D-6E8A-4147-A177-3AD203B41FA5}">
                      <a16:colId xmlns:a16="http://schemas.microsoft.com/office/drawing/2014/main" val="251143028"/>
                    </a:ext>
                  </a:extLst>
                </a:gridCol>
                <a:gridCol w="892720">
                  <a:extLst>
                    <a:ext uri="{9D8B030D-6E8A-4147-A177-3AD203B41FA5}">
                      <a16:colId xmlns:a16="http://schemas.microsoft.com/office/drawing/2014/main" val="274019562"/>
                    </a:ext>
                  </a:extLst>
                </a:gridCol>
                <a:gridCol w="796209">
                  <a:extLst>
                    <a:ext uri="{9D8B030D-6E8A-4147-A177-3AD203B41FA5}">
                      <a16:colId xmlns:a16="http://schemas.microsoft.com/office/drawing/2014/main" val="594167695"/>
                    </a:ext>
                  </a:extLst>
                </a:gridCol>
                <a:gridCol w="1101825">
                  <a:extLst>
                    <a:ext uri="{9D8B030D-6E8A-4147-A177-3AD203B41FA5}">
                      <a16:colId xmlns:a16="http://schemas.microsoft.com/office/drawing/2014/main" val="2953472629"/>
                    </a:ext>
                  </a:extLst>
                </a:gridCol>
                <a:gridCol w="1230505">
                  <a:extLst>
                    <a:ext uri="{9D8B030D-6E8A-4147-A177-3AD203B41FA5}">
                      <a16:colId xmlns:a16="http://schemas.microsoft.com/office/drawing/2014/main" val="16436163"/>
                    </a:ext>
                  </a:extLst>
                </a:gridCol>
              </a:tblGrid>
              <a:tr h="1873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panose="020B0604020202020204" pitchFamily="34" charset="0"/>
                        </a:rPr>
                        <a:t>Acumulados a diciembre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84174493"/>
                  </a:ext>
                </a:extLst>
              </a:tr>
              <a:tr h="3794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1" i="0" u="none" strike="noStrike">
                          <a:solidFill>
                            <a:srgbClr val="FFFFFF"/>
                          </a:solidFill>
                          <a:effectLst/>
                          <a:highlight>
                            <a:srgbClr val="00954D"/>
                          </a:highlight>
                          <a:latin typeface="Arial" panose="020B0604020202020204" pitchFamily="34" charset="0"/>
                        </a:rPr>
                        <a:t>Foco GEE</a:t>
                      </a:r>
                      <a:endParaRPr lang="es-CO" sz="1000" b="1" i="0" u="none" strike="noStrike">
                        <a:solidFill>
                          <a:srgbClr val="FFFFFF"/>
                        </a:solidFill>
                        <a:effectLst/>
                        <a:highlight>
                          <a:srgbClr val="00954D"/>
                        </a:highligh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Indicador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Unidad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highlight>
                            <a:srgbClr val="7EF244"/>
                          </a:highlight>
                          <a:latin typeface="Arial" panose="020B0604020202020204" pitchFamily="34" charset="0"/>
                        </a:rPr>
                        <a:t>Real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Meta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Cumplimiento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3326568579"/>
                  </a:ext>
                </a:extLst>
              </a:tr>
              <a:tr h="244034">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1" i="0" u="none" strike="noStrike" err="1">
                          <a:solidFill>
                            <a:srgbClr val="000000"/>
                          </a:solidFill>
                          <a:effectLst/>
                          <a:latin typeface="Arial" panose="020B0604020202020204" pitchFamily="34" charset="0"/>
                        </a:rPr>
                        <a:t>SosTECnibilidad</a:t>
                      </a:r>
                      <a:endParaRPr lang="es-MX" sz="1000" b="1" i="0" u="none" strike="noStrike">
                        <a:solidFill>
                          <a:srgbClr val="000000"/>
                        </a:solidFill>
                        <a:effectLst/>
                        <a:latin typeface="Arial" panose="020B0604020202020204" pitchFamily="34" charset="0"/>
                      </a:endParaRPr>
                    </a:p>
                    <a:p>
                      <a:pPr algn="ctr" rtl="0" fontAlgn="ctr"/>
                      <a:endParaRPr lang="es-MX" sz="1000" b="1" i="0" u="none" strike="noStrike">
                        <a:solidFill>
                          <a:srgbClr val="000000"/>
                        </a:solidFill>
                        <a:effectLst/>
                        <a:latin typeface="Arial" panose="020B0604020202020204" pitchFamily="34" charset="0"/>
                      </a:endParaRPr>
                    </a:p>
                  </a:txBody>
                  <a:tcPr marL="6350" marR="6350" marT="635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MX" sz="1000" b="1" i="0" u="none" strike="noStrike">
                          <a:solidFill>
                            <a:srgbClr val="000000"/>
                          </a:solidFill>
                          <a:effectLst/>
                          <a:latin typeface="Arial" panose="020B0604020202020204" pitchFamily="34" charset="0"/>
                        </a:rPr>
                        <a:t>Reducción de emisiones y carbono neutralidad</a:t>
                      </a: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 </a:t>
                      </a:r>
                      <a:r>
                        <a:rPr lang="es-CO" sz="1000" b="0" i="0" u="none" strike="noStrike" err="1">
                          <a:solidFill>
                            <a:srgbClr val="000000"/>
                          </a:solidFill>
                          <a:effectLst/>
                          <a:latin typeface="Arial" panose="020B0604020202020204" pitchFamily="34" charset="0"/>
                        </a:rPr>
                        <a:t>kTon</a:t>
                      </a:r>
                      <a:r>
                        <a:rPr lang="es-CO" sz="1000" b="0" i="0" u="none" strike="noStrike">
                          <a:solidFill>
                            <a:srgbClr val="000000"/>
                          </a:solidFill>
                          <a:effectLst/>
                          <a:latin typeface="Arial" panose="020B0604020202020204" pitchFamily="34" charset="0"/>
                        </a:rPr>
                        <a:t> CO2</a:t>
                      </a: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E2EFDA"/>
                          </a:highlight>
                          <a:latin typeface="Arial" panose="020B0604020202020204" pitchFamily="34" charset="0"/>
                        </a:rPr>
                        <a:t>10,772</a:t>
                      </a:r>
                      <a:endParaRPr lang="es-CO" sz="1000" b="0" i="0" u="none" strike="noStrike" dirty="0">
                        <a:solidFill>
                          <a:srgbClr val="000000"/>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FFFFFF"/>
                          </a:highlight>
                          <a:latin typeface="Arial" panose="020B0604020202020204" pitchFamily="34" charset="0"/>
                        </a:rPr>
                        <a:t>3.957</a:t>
                      </a:r>
                      <a:endParaRPr lang="es-CO" sz="1000" b="0" i="0" u="none" strike="noStrike" dirty="0">
                        <a:solidFill>
                          <a:srgbClr val="000000"/>
                        </a:solidFill>
                        <a:effectLst/>
                        <a:highlight>
                          <a:srgbClr val="FFFFFF"/>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120%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60000"/>
                        <a:lumOff val="40000"/>
                      </a:srgbClr>
                    </a:solidFill>
                  </a:tcPr>
                </a:tc>
                <a:extLst>
                  <a:ext uri="{0D108BD9-81ED-4DB2-BD59-A6C34878D82A}">
                    <a16:rowId xmlns:a16="http://schemas.microsoft.com/office/drawing/2014/main" val="665283396"/>
                  </a:ext>
                </a:extLst>
              </a:tr>
              <a:tr h="244034">
                <a:tc vMerge="1">
                  <a:txBody>
                    <a:bodyPr/>
                    <a:lstStyle/>
                    <a:p>
                      <a:pPr algn="r" rtl="0" fontAlgn="ctr"/>
                      <a:endParaRPr lang="es-CO" sz="1000" b="1" i="0" u="none" strike="noStrike">
                        <a:solidFill>
                          <a:srgbClr val="595959"/>
                        </a:solidFill>
                        <a:effectLst/>
                        <a:latin typeface="Arial" panose="020B0604020202020204" pitchFamily="34" charset="0"/>
                      </a:endParaRPr>
                    </a:p>
                  </a:txBody>
                  <a:tcPr marL="6350" marR="6350" marT="635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chemeClr val="tx1"/>
                          </a:solidFill>
                          <a:effectLst/>
                          <a:latin typeface="Arial" panose="020B0604020202020204" pitchFamily="34" charset="0"/>
                        </a:rPr>
                        <a:t>Proyectos energías renovables</a:t>
                      </a: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a:t>
                      </a:r>
                      <a:endParaRPr lang="es-CO" sz="10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E2EFDA"/>
                          </a:highlight>
                          <a:latin typeface="Arial" panose="020B0604020202020204" pitchFamily="34" charset="0"/>
                        </a:rPr>
                        <a:t>100%</a:t>
                      </a:r>
                      <a:endParaRPr lang="es-CO" sz="1000" b="0" i="0" u="none" strike="noStrike" dirty="0">
                        <a:solidFill>
                          <a:srgbClr val="000000"/>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extLst>
                  <a:ext uri="{0D108BD9-81ED-4DB2-BD59-A6C34878D82A}">
                    <a16:rowId xmlns:a16="http://schemas.microsoft.com/office/drawing/2014/main" val="2773205791"/>
                  </a:ext>
                </a:extLst>
              </a:tr>
              <a:tr h="361693">
                <a:tc vMerge="1">
                  <a:txBody>
                    <a:bodyPr/>
                    <a:lstStyle/>
                    <a:p>
                      <a:pPr algn="r" rtl="0" fontAlgn="ctr"/>
                      <a:endParaRPr lang="es-CO" sz="1000" b="1" i="0" u="none" strike="noStrike">
                        <a:solidFill>
                          <a:srgbClr val="595959"/>
                        </a:solidFill>
                        <a:effectLst/>
                        <a:latin typeface="Arial" panose="020B0604020202020204" pitchFamily="34" charset="0"/>
                      </a:endParaRPr>
                    </a:p>
                  </a:txBody>
                  <a:tcPr marL="6350" marR="6350" marT="6350"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O" sz="1000" b="1" i="0" u="none" strike="noStrike">
                          <a:solidFill>
                            <a:schemeClr val="tx1"/>
                          </a:solidFill>
                          <a:effectLst/>
                          <a:latin typeface="Arial" panose="020B0604020202020204" pitchFamily="34" charset="0"/>
                        </a:rPr>
                        <a:t>Autosostenibilidad en agua</a:t>
                      </a: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a:solidFill>
                            <a:srgbClr val="000000"/>
                          </a:solidFill>
                          <a:effectLst/>
                          <a:latin typeface="Arial" panose="020B0604020202020204" pitchFamily="34" charset="0"/>
                        </a:rPr>
                        <a:t>%</a:t>
                      </a:r>
                      <a:endParaRPr lang="es-CO"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chemeClr val="tx1"/>
                          </a:solidFill>
                          <a:effectLst/>
                          <a:highlight>
                            <a:srgbClr val="E2EFDA"/>
                          </a:highlight>
                          <a:latin typeface="Arial" panose="020B0604020202020204" pitchFamily="34" charset="0"/>
                        </a:rPr>
                        <a:t>120%</a:t>
                      </a:r>
                    </a:p>
                    <a:p>
                      <a:pPr algn="ctr" rtl="0" fontAlgn="ctr"/>
                      <a:r>
                        <a:rPr lang="es-MX" sz="1000" b="0" i="0" u="none" strike="noStrike" dirty="0">
                          <a:solidFill>
                            <a:schemeClr val="tx1"/>
                          </a:solidFill>
                          <a:effectLst/>
                          <a:highlight>
                            <a:srgbClr val="E2EFDA"/>
                          </a:highlight>
                          <a:latin typeface="Arial" panose="020B0604020202020204" pitchFamily="34" charset="0"/>
                        </a:rPr>
                        <a:t>(8/10)</a:t>
                      </a:r>
                      <a:endParaRPr lang="es-CO" sz="1000" b="0" i="0" u="none" strike="noStrike" dirty="0">
                        <a:solidFill>
                          <a:schemeClr val="tx1"/>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chemeClr val="tx1"/>
                          </a:solidFill>
                          <a:effectLst/>
                          <a:latin typeface="Arial" panose="020B0604020202020204" pitchFamily="34" charset="0"/>
                        </a:rPr>
                        <a:t>100%</a:t>
                      </a:r>
                    </a:p>
                    <a:p>
                      <a:pPr algn="ctr" rtl="0" fontAlgn="ctr"/>
                      <a:r>
                        <a:rPr lang="es-MX" sz="1000" b="0" i="0" u="none" strike="noStrike" dirty="0">
                          <a:solidFill>
                            <a:schemeClr val="tx1"/>
                          </a:solidFill>
                          <a:effectLst/>
                          <a:latin typeface="Arial" panose="020B0604020202020204" pitchFamily="34" charset="0"/>
                        </a:rPr>
                        <a:t>(7/10)</a:t>
                      </a:r>
                      <a:endParaRPr lang="es-CO" sz="1000" b="0" i="0" u="none" strike="noStrike" dirty="0">
                        <a:solidFill>
                          <a:schemeClr val="tx1"/>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chemeClr val="tx1"/>
                          </a:solidFill>
                          <a:effectLst/>
                          <a:latin typeface="Arial" panose="020B0604020202020204" pitchFamily="34" charset="0"/>
                        </a:rPr>
                        <a:t>120%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521272089"/>
                  </a:ext>
                </a:extLst>
              </a:tr>
            </a:tbl>
          </a:graphicData>
        </a:graphic>
      </p:graphicFrame>
    </p:spTree>
    <p:extLst>
      <p:ext uri="{BB962C8B-B14F-4D97-AF65-F5344CB8AC3E}">
        <p14:creationId xmlns:p14="http://schemas.microsoft.com/office/powerpoint/2010/main" val="93180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3C3F19-53D0-3C51-1D68-71528289F4C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82A3834-4B71-D7FF-0800-70D612B4D1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8" name="think-cell data - do not delete" hidden="1">
                        <a:extLst>
                          <a:ext uri="{FF2B5EF4-FFF2-40B4-BE49-F238E27FC236}">
                            <a16:creationId xmlns:a16="http://schemas.microsoft.com/office/drawing/2014/main" id="{382A3834-4B71-D7FF-0800-70D612B4D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B64FE674-11E6-A7DF-34B5-33508BA8839C}"/>
              </a:ext>
            </a:extLst>
          </p:cNvPr>
          <p:cNvSpPr txBox="1"/>
          <p:nvPr/>
        </p:nvSpPr>
        <p:spPr>
          <a:xfrm>
            <a:off x="0" y="-8510"/>
            <a:ext cx="12192000" cy="400110"/>
          </a:xfrm>
          <a:prstGeom prst="rect">
            <a:avLst/>
          </a:prstGeom>
          <a:noFill/>
        </p:spPr>
        <p:txBody>
          <a:bodyPr wrap="square" lIns="9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srgbClr val="339966"/>
                </a:solidFill>
                <a:effectLst/>
                <a:uLnTx/>
                <a:uFillTx/>
                <a:latin typeface="Arial" panose="020B0604020202020204" pitchFamily="34" charset="0"/>
                <a:ea typeface="+mn-ea"/>
                <a:cs typeface="Arial" panose="020B0604020202020204" pitchFamily="34" charset="0"/>
              </a:rPr>
              <a:t>TBG 2025</a:t>
            </a:r>
          </a:p>
        </p:txBody>
      </p:sp>
      <p:sp>
        <p:nvSpPr>
          <p:cNvPr id="10" name="Rectángulo redondeado 11">
            <a:extLst>
              <a:ext uri="{FF2B5EF4-FFF2-40B4-BE49-F238E27FC236}">
                <a16:creationId xmlns:a16="http://schemas.microsoft.com/office/drawing/2014/main" id="{1CC21C13-D709-3B18-2397-94755E9A384B}"/>
              </a:ext>
            </a:extLst>
          </p:cNvPr>
          <p:cNvSpPr/>
          <p:nvPr/>
        </p:nvSpPr>
        <p:spPr>
          <a:xfrm>
            <a:off x="391085" y="391600"/>
            <a:ext cx="11409829" cy="6024433"/>
          </a:xfrm>
          <a:prstGeom prst="roundRect">
            <a:avLst>
              <a:gd name="adj" fmla="val 75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spc="600">
              <a:solidFill>
                <a:schemeClr val="tx1">
                  <a:lumMod val="65000"/>
                  <a:lumOff val="35000"/>
                </a:schemeClr>
              </a:solidFill>
              <a:latin typeface="Calibri" panose="020F0502020204030204" pitchFamily="34" charset="0"/>
              <a:cs typeface="Calibri" panose="020F0502020204030204" pitchFamily="34" charset="0"/>
            </a:endParaRPr>
          </a:p>
        </p:txBody>
      </p:sp>
      <p:sp>
        <p:nvSpPr>
          <p:cNvPr id="22" name="CuadroTexto 21">
            <a:extLst>
              <a:ext uri="{FF2B5EF4-FFF2-40B4-BE49-F238E27FC236}">
                <a16:creationId xmlns:a16="http://schemas.microsoft.com/office/drawing/2014/main" id="{192672A1-4DAF-7FB0-D302-DC8DD6DB1F58}"/>
              </a:ext>
            </a:extLst>
          </p:cNvPr>
          <p:cNvSpPr txBox="1"/>
          <p:nvPr/>
        </p:nvSpPr>
        <p:spPr>
          <a:xfrm>
            <a:off x="1028119" y="1838331"/>
            <a:ext cx="10135760" cy="707886"/>
          </a:xfrm>
          <a:prstGeom prst="rect">
            <a:avLst/>
          </a:prstGeom>
          <a:solidFill>
            <a:sysClr val="window" lastClr="FFFFFF"/>
          </a:solidFill>
          <a:ln w="3175">
            <a:solidFill>
              <a:sysClr val="windowText" lastClr="000000"/>
            </a:solidFill>
            <a:prstDash val="dashDot"/>
          </a:ln>
        </p:spPr>
        <p:txBody>
          <a:bodyPr wrap="square" rtlCol="0">
            <a:spAutoFit/>
          </a:bodyPr>
          <a:lstStyle>
            <a:defPPr>
              <a:defRPr lang="es-CO"/>
            </a:defPPr>
            <a:lvl1pPr>
              <a:defRPr/>
            </a:lvl1pPr>
          </a:lstStyle>
          <a:p>
            <a:pPr lvl="0">
              <a:defRPr/>
            </a:pPr>
            <a:r>
              <a:rPr lang="es-MX" sz="1000" b="1" kern="0" dirty="0">
                <a:solidFill>
                  <a:prstClr val="black"/>
                </a:solidFill>
                <a:latin typeface="Calibri" panose="020F0502020204030204"/>
              </a:rPr>
              <a:t>Portafolio de desarrollo sostenible inversión socio ambiental (coberturas logradas):</a:t>
            </a:r>
          </a:p>
          <a:p>
            <a:pPr lvl="0">
              <a:defRPr/>
            </a:pPr>
            <a:r>
              <a:rPr lang="es-MX" sz="1000" kern="0" dirty="0">
                <a:solidFill>
                  <a:prstClr val="black"/>
                </a:solidFill>
                <a:latin typeface="Calibri" panose="020F0502020204030204"/>
              </a:rPr>
              <a:t>Vinculación de estudiantes: 3.440 estudiantes, sobre una meta de 2.580. Vinculación de unidades productivas: 103 unidades frente a 73 planeadas. Organizaciones e instituciones: vinculación de 162 organizaciones sobre una meta de 120. Siembra de árboles: siembra de 10.958 árboles, equivalente al 109,6% de la meta.</a:t>
            </a:r>
          </a:p>
          <a:p>
            <a:pPr lvl="0">
              <a:defRPr/>
            </a:pPr>
            <a:r>
              <a:rPr lang="es-MX" sz="1000" b="1" kern="0" dirty="0">
                <a:solidFill>
                  <a:prstClr val="black"/>
                </a:solidFill>
                <a:latin typeface="Calibri" panose="020F0502020204030204"/>
              </a:rPr>
              <a:t>Formulación de proyectos: </a:t>
            </a:r>
            <a:r>
              <a:rPr lang="es-MX" sz="1000" kern="0" dirty="0">
                <a:solidFill>
                  <a:prstClr val="black"/>
                </a:solidFill>
                <a:latin typeface="Calibri" panose="020F0502020204030204"/>
              </a:rPr>
              <a:t>El excede corresponde a la vinculación de 4  proyectos al mecanismo de obras por impuestos.</a:t>
            </a:r>
          </a:p>
        </p:txBody>
      </p:sp>
      <p:sp>
        <p:nvSpPr>
          <p:cNvPr id="23" name="CuadroTexto 22">
            <a:extLst>
              <a:ext uri="{FF2B5EF4-FFF2-40B4-BE49-F238E27FC236}">
                <a16:creationId xmlns:a16="http://schemas.microsoft.com/office/drawing/2014/main" id="{90ADE086-6384-0861-4EA1-0870AF725137}"/>
              </a:ext>
            </a:extLst>
          </p:cNvPr>
          <p:cNvSpPr txBox="1"/>
          <p:nvPr/>
        </p:nvSpPr>
        <p:spPr>
          <a:xfrm>
            <a:off x="1029084" y="4439124"/>
            <a:ext cx="10127078" cy="246221"/>
          </a:xfrm>
          <a:prstGeom prst="rect">
            <a:avLst/>
          </a:prstGeom>
          <a:noFill/>
          <a:ln w="3175">
            <a:solidFill>
              <a:sysClr val="windowText" lastClr="000000"/>
            </a:solidFill>
            <a:prstDash val="dashDot"/>
          </a:ln>
        </p:spPr>
        <p:txBody>
          <a:bodyPr wrap="square" lIns="91440" tIns="45720" rIns="91440" bIns="45720" rtlCol="0" anchor="t">
            <a:spAutoFit/>
          </a:bodyPr>
          <a:lstStyle>
            <a:defPPr>
              <a:defRPr lang="es-CO"/>
            </a:defPPr>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prstClr val="black"/>
                </a:solidFill>
                <a:effectLst/>
                <a:uLnTx/>
                <a:uFillTx/>
                <a:latin typeface="Calibri" panose="020F0502020204030204"/>
              </a:rPr>
              <a:t>EBIT:</a:t>
            </a:r>
            <a:r>
              <a:rPr kumimoji="0" lang="es-MX" sz="1000" b="0" i="0" u="none" strike="noStrike" kern="0" cap="none" spc="0" normalizeH="0" baseline="0" noProof="0" dirty="0">
                <a:ln>
                  <a:noFill/>
                </a:ln>
                <a:solidFill>
                  <a:prstClr val="black"/>
                </a:solidFill>
                <a:effectLst/>
                <a:uLnTx/>
                <a:uFillTx/>
                <a:latin typeface="Calibri" panose="020F0502020204030204"/>
              </a:rPr>
              <a:t> </a:t>
            </a:r>
            <a:r>
              <a:rPr kumimoji="0" lang="es-MX" sz="1000" b="1" i="0" u="none" strike="noStrike" kern="0" cap="none" spc="0" normalizeH="0" baseline="0" noProof="0" dirty="0">
                <a:ln>
                  <a:noFill/>
                </a:ln>
                <a:solidFill>
                  <a:prstClr val="black"/>
                </a:solidFill>
                <a:effectLst/>
                <a:uLnTx/>
                <a:uFillTx/>
                <a:latin typeface="Calibri" panose="020F0502020204030204"/>
              </a:rPr>
              <a:t>:</a:t>
            </a:r>
            <a:r>
              <a:rPr kumimoji="0" lang="es-MX" sz="1000" b="0" i="0" u="none" strike="noStrike" kern="0" cap="none" spc="0" normalizeH="0" baseline="0" noProof="0" dirty="0">
                <a:ln>
                  <a:noFill/>
                </a:ln>
                <a:solidFill>
                  <a:prstClr val="black"/>
                </a:solidFill>
                <a:effectLst/>
                <a:uLnTx/>
                <a:uFillTx/>
                <a:latin typeface="Calibri" panose="020F0502020204030204"/>
              </a:rPr>
              <a:t> La desviación se debe principalmente a la afectación de la producción en campo </a:t>
            </a:r>
            <a:r>
              <a:rPr kumimoji="0" lang="es-MX" sz="1000" b="0" i="0" u="none" strike="noStrike" kern="0" cap="none" spc="0" normalizeH="0" baseline="0" noProof="0" dirty="0" err="1">
                <a:ln>
                  <a:noFill/>
                </a:ln>
                <a:solidFill>
                  <a:prstClr val="black"/>
                </a:solidFill>
                <a:effectLst/>
                <a:uLnTx/>
                <a:uFillTx/>
                <a:latin typeface="Calibri" panose="020F0502020204030204"/>
              </a:rPr>
              <a:t>Akacias</a:t>
            </a:r>
            <a:r>
              <a:rPr kumimoji="0" lang="es-MX" sz="1000" b="0" i="0" u="none" strike="noStrike" kern="0" cap="none" spc="0" normalizeH="0" baseline="0" noProof="0" dirty="0">
                <a:ln>
                  <a:noFill/>
                </a:ln>
                <a:solidFill>
                  <a:prstClr val="black"/>
                </a:solidFill>
                <a:effectLst/>
                <a:uLnTx/>
                <a:uFillTx/>
                <a:latin typeface="Calibri" panose="020F0502020204030204"/>
              </a:rPr>
              <a:t> y mayores costos por la atención de emergencias</a:t>
            </a:r>
            <a:endParaRPr kumimoji="0" lang="es-MX" sz="1000" b="0" i="0" u="none" strike="noStrike" kern="0" cap="none" spc="0" normalizeH="0" baseline="0" noProof="0" dirty="0">
              <a:ln>
                <a:noFill/>
              </a:ln>
              <a:solidFill>
                <a:srgbClr val="FF0000"/>
              </a:solidFill>
              <a:effectLst/>
              <a:uLnTx/>
              <a:uFillTx/>
              <a:latin typeface="Calibri" panose="020F0502020204030204"/>
              <a:ea typeface="Calibri"/>
              <a:cs typeface="Calibri"/>
            </a:endParaRPr>
          </a:p>
        </p:txBody>
      </p:sp>
      <p:sp>
        <p:nvSpPr>
          <p:cNvPr id="24" name="CuadroTexto 23">
            <a:extLst>
              <a:ext uri="{FF2B5EF4-FFF2-40B4-BE49-F238E27FC236}">
                <a16:creationId xmlns:a16="http://schemas.microsoft.com/office/drawing/2014/main" id="{35688F1B-DBB4-A58E-34BA-F97280AB7555}"/>
              </a:ext>
            </a:extLst>
          </p:cNvPr>
          <p:cNvSpPr txBox="1"/>
          <p:nvPr/>
        </p:nvSpPr>
        <p:spPr>
          <a:xfrm>
            <a:off x="1027224" y="5133091"/>
            <a:ext cx="10135761" cy="246221"/>
          </a:xfrm>
          <a:prstGeom prst="rect">
            <a:avLst/>
          </a:prstGeom>
          <a:noFill/>
          <a:ln w="3175">
            <a:solidFill>
              <a:sysClr val="windowText" lastClr="000000"/>
            </a:solidFill>
            <a:prstDash val="dashDot"/>
          </a:ln>
        </p:spPr>
        <p:txBody>
          <a:bodyPr wrap="square" lIns="91440" tIns="45720" rIns="91440" bIns="45720" rtlCol="0" anchor="t">
            <a:spAutoFit/>
          </a:bodyPr>
          <a:lstStyle>
            <a:defPPr>
              <a:defRPr lang="es-CO"/>
            </a:defPPr>
            <a:lvl1pPr>
              <a:defRPr/>
            </a:lvl1pPr>
          </a:lstStyle>
          <a:p>
            <a:pPr lvl="0">
              <a:defRPr/>
            </a:pPr>
            <a:r>
              <a:rPr kumimoji="0" lang="es-MX" sz="1000" b="1" i="0" u="none" strike="noStrike" kern="0" cap="none" spc="0" normalizeH="0" baseline="0" noProof="0" dirty="0">
                <a:ln>
                  <a:noFill/>
                </a:ln>
                <a:solidFill>
                  <a:prstClr val="black"/>
                </a:solidFill>
                <a:effectLst/>
                <a:uLnTx/>
                <a:uFillTx/>
                <a:latin typeface="Calibri" panose="020F0502020204030204"/>
              </a:rPr>
              <a:t>Costo por barril:</a:t>
            </a:r>
            <a:r>
              <a:rPr kumimoji="0" lang="es-MX" sz="1000" b="0" i="0" u="none" strike="noStrike" kern="0" cap="none" spc="0" normalizeH="0" baseline="0" noProof="0" dirty="0">
                <a:ln>
                  <a:noFill/>
                </a:ln>
                <a:solidFill>
                  <a:prstClr val="black"/>
                </a:solidFill>
                <a:effectLst/>
                <a:uLnTx/>
                <a:uFillTx/>
                <a:latin typeface="Calibri" panose="020F0502020204030204"/>
              </a:rPr>
              <a:t> </a:t>
            </a:r>
            <a:r>
              <a:rPr kumimoji="0" lang="es-MX" sz="1000" b="0" i="0" u="none" strike="noStrike" kern="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 </a:t>
            </a:r>
            <a:r>
              <a:rPr lang="es-MX" sz="1000" kern="0" dirty="0">
                <a:solidFill>
                  <a:prstClr val="black"/>
                </a:solidFill>
                <a:latin typeface="Calibri" panose="020F0502020204030204"/>
                <a:ea typeface="Calibri" panose="020F0502020204030204"/>
                <a:cs typeface="Calibri" panose="020F0502020204030204"/>
              </a:rPr>
              <a:t> El menor costo por barril es por efecto de priorización de actividades y a las optimizaciones obtenidas.</a:t>
            </a:r>
            <a:endParaRPr kumimoji="0" lang="es-MX" sz="1000" b="0" i="0" u="none" strike="noStrike" kern="0" cap="none" spc="0" normalizeH="0" baseline="0" noProof="0" dirty="0">
              <a:ln>
                <a:noFill/>
              </a:ln>
              <a:solidFill>
                <a:srgbClr val="FF0000"/>
              </a:solidFill>
              <a:effectLst/>
              <a:uLnTx/>
              <a:uFillTx/>
              <a:latin typeface="Calibri" panose="020F0502020204030204"/>
              <a:ea typeface="Calibri"/>
              <a:cs typeface="Calibri"/>
            </a:endParaRPr>
          </a:p>
        </p:txBody>
      </p:sp>
      <p:sp>
        <p:nvSpPr>
          <p:cNvPr id="25" name="CuadroTexto 24">
            <a:extLst>
              <a:ext uri="{FF2B5EF4-FFF2-40B4-BE49-F238E27FC236}">
                <a16:creationId xmlns:a16="http://schemas.microsoft.com/office/drawing/2014/main" id="{A262AF80-5A88-09BA-C9A8-ECA5340035F7}"/>
              </a:ext>
            </a:extLst>
          </p:cNvPr>
          <p:cNvSpPr txBox="1"/>
          <p:nvPr/>
        </p:nvSpPr>
        <p:spPr>
          <a:xfrm>
            <a:off x="288230" y="6128170"/>
            <a:ext cx="11903770" cy="830997"/>
          </a:xfrm>
          <a:prstGeom prst="rect">
            <a:avLst/>
          </a:prstGeom>
          <a:noFill/>
          <a:ln w="3175">
            <a:noFill/>
            <a:prstDash val="dashDot"/>
          </a:ln>
        </p:spPr>
        <p:txBody>
          <a:bodyPr wrap="square" lIns="91440" tIns="45720" rIns="91440" bIns="45720" rtlCol="0" anchor="t">
            <a:spAutoFit/>
          </a:bodyPr>
          <a:lstStyle>
            <a:defPPr>
              <a:defRPr lang="es-CO"/>
            </a:defPPr>
            <a:lvl1pPr>
              <a:defRPr/>
            </a:lvl1pPr>
          </a:lstStyle>
          <a:p>
            <a:r>
              <a:rPr lang="es-MX" sz="800" dirty="0">
                <a:solidFill>
                  <a:sysClr val="windowText" lastClr="000000"/>
                </a:solidFill>
                <a:latin typeface="Calibri" panose="020F0502020204030204"/>
              </a:rPr>
              <a:t>1/Se sensibilizó el plan por: * Tarifa brent +US$1.480K 86.64 Plan Vs 81,99 Real.* TRM -US$4.927K TRM Plan $4.150 Vs $4.054 Real.*  Reversiones y finalización P135 Frontera Ingresos +US$30,823K Costos  -US$7.210K.* Fusión- Proyectos y cambio estructural : -US$1-700K *Precio Gas: -US$3.044K</a:t>
            </a:r>
          </a:p>
          <a:p>
            <a:r>
              <a:rPr lang="es-MX" sz="800" dirty="0">
                <a:solidFill>
                  <a:sysClr val="windowText" lastClr="000000"/>
                </a:solidFill>
                <a:latin typeface="Calibri" panose="020F0502020204030204"/>
              </a:rPr>
              <a:t>2/ Se sensibilizó el plan por efecto TRM: * Impuesto de renta US$37.745K * Ingresos financieros -US$ 967K * Diferencia en cambio -US$2.794K * Gastos financieros TRM US$ 83K * Impuestos TRM -US$ 37K Total US$ 31.167k</a:t>
            </a:r>
          </a:p>
          <a:p>
            <a:r>
              <a:rPr lang="es-MX" sz="800" dirty="0">
                <a:solidFill>
                  <a:sysClr val="windowText" lastClr="000000"/>
                </a:solidFill>
                <a:latin typeface="Calibri" panose="020F0502020204030204"/>
              </a:rPr>
              <a:t>3/ Sensibilizó el real por:* Tarifa brent * TRM * Reversiones (costos variables) y volúmenes </a:t>
            </a:r>
            <a:r>
              <a:rPr lang="es-MX" sz="800" dirty="0" err="1">
                <a:solidFill>
                  <a:sysClr val="windowText" lastClr="000000"/>
                </a:solidFill>
                <a:latin typeface="Calibri" panose="020F0502020204030204"/>
              </a:rPr>
              <a:t>seg</a:t>
            </a:r>
            <a:r>
              <a:rPr lang="es-MX" sz="800" dirty="0">
                <a:solidFill>
                  <a:sysClr val="windowText" lastClr="000000"/>
                </a:solidFill>
                <a:latin typeface="Calibri" panose="020F0502020204030204"/>
              </a:rPr>
              <a:t> II (17 </a:t>
            </a:r>
            <a:r>
              <a:rPr lang="es-MX" sz="800" dirty="0" err="1">
                <a:solidFill>
                  <a:sysClr val="windowText" lastClr="000000"/>
                </a:solidFill>
                <a:latin typeface="Calibri" panose="020F0502020204030204"/>
              </a:rPr>
              <a:t>kbpd</a:t>
            </a:r>
            <a:r>
              <a:rPr lang="es-MX" sz="800" dirty="0">
                <a:solidFill>
                  <a:sysClr val="windowText" lastClr="000000"/>
                </a:solidFill>
                <a:latin typeface="Calibri" panose="020F0502020204030204"/>
              </a:rPr>
              <a:t>). *Costos de emergencia. * Impacto precio del gas (Hocol).</a:t>
            </a:r>
          </a:p>
          <a:p>
            <a:r>
              <a:rPr lang="es-MX" sz="800" dirty="0">
                <a:solidFill>
                  <a:sysClr val="windowText" lastClr="000000"/>
                </a:solidFill>
                <a:latin typeface="Calibri" panose="020F0502020204030204"/>
                <a:ea typeface="Calibri"/>
                <a:cs typeface="Calibri"/>
              </a:rPr>
              <a:t>4/ </a:t>
            </a:r>
            <a:r>
              <a:rPr lang="es-MX" sz="800" dirty="0">
                <a:solidFill>
                  <a:sysClr val="windowText" lastClr="000000"/>
                </a:solidFill>
                <a:latin typeface="Calibri" panose="020F0502020204030204"/>
              </a:rPr>
              <a:t>Pendiente resolución de tarifas definitiva por parte del MME, el peso de este indicador se distribuye a prorrata en los otros indicadores financieros.</a:t>
            </a:r>
          </a:p>
          <a:p>
            <a:endParaRPr lang="es-MX" sz="800" dirty="0">
              <a:solidFill>
                <a:sysClr val="windowText" lastClr="000000"/>
              </a:solidFill>
              <a:latin typeface="Calibri" panose="020F0502020204030204"/>
              <a:ea typeface="Calibri"/>
              <a:cs typeface="Calibri"/>
            </a:endParaRPr>
          </a:p>
        </p:txBody>
      </p:sp>
      <p:graphicFrame>
        <p:nvGraphicFramePr>
          <p:cNvPr id="26" name="Tabla 25">
            <a:extLst>
              <a:ext uri="{FF2B5EF4-FFF2-40B4-BE49-F238E27FC236}">
                <a16:creationId xmlns:a16="http://schemas.microsoft.com/office/drawing/2014/main" id="{DEDA6C4A-9211-7872-6376-06195BAE3F5C}"/>
              </a:ext>
            </a:extLst>
          </p:cNvPr>
          <p:cNvGraphicFramePr>
            <a:graphicFrameLocks noGrp="1"/>
          </p:cNvGraphicFramePr>
          <p:nvPr>
            <p:extLst>
              <p:ext uri="{D42A27DB-BD31-4B8C-83A1-F6EECF244321}">
                <p14:modId xmlns:p14="http://schemas.microsoft.com/office/powerpoint/2010/main" val="2908702498"/>
              </p:ext>
            </p:extLst>
          </p:nvPr>
        </p:nvGraphicFramePr>
        <p:xfrm>
          <a:off x="2089447" y="715910"/>
          <a:ext cx="8156944" cy="1102281"/>
        </p:xfrm>
        <a:graphic>
          <a:graphicData uri="http://schemas.openxmlformats.org/drawingml/2006/table">
            <a:tbl>
              <a:tblPr/>
              <a:tblGrid>
                <a:gridCol w="2028133">
                  <a:extLst>
                    <a:ext uri="{9D8B030D-6E8A-4147-A177-3AD203B41FA5}">
                      <a16:colId xmlns:a16="http://schemas.microsoft.com/office/drawing/2014/main" val="1792578397"/>
                    </a:ext>
                  </a:extLst>
                </a:gridCol>
                <a:gridCol w="2028133">
                  <a:extLst>
                    <a:ext uri="{9D8B030D-6E8A-4147-A177-3AD203B41FA5}">
                      <a16:colId xmlns:a16="http://schemas.microsoft.com/office/drawing/2014/main" val="1484645191"/>
                    </a:ext>
                  </a:extLst>
                </a:gridCol>
                <a:gridCol w="821616">
                  <a:extLst>
                    <a:ext uri="{9D8B030D-6E8A-4147-A177-3AD203B41FA5}">
                      <a16:colId xmlns:a16="http://schemas.microsoft.com/office/drawing/2014/main" val="411311243"/>
                    </a:ext>
                  </a:extLst>
                </a:gridCol>
                <a:gridCol w="1014066">
                  <a:extLst>
                    <a:ext uri="{9D8B030D-6E8A-4147-A177-3AD203B41FA5}">
                      <a16:colId xmlns:a16="http://schemas.microsoft.com/office/drawing/2014/main" val="1518457451"/>
                    </a:ext>
                  </a:extLst>
                </a:gridCol>
                <a:gridCol w="1132498">
                  <a:extLst>
                    <a:ext uri="{9D8B030D-6E8A-4147-A177-3AD203B41FA5}">
                      <a16:colId xmlns:a16="http://schemas.microsoft.com/office/drawing/2014/main" val="2533799738"/>
                    </a:ext>
                  </a:extLst>
                </a:gridCol>
                <a:gridCol w="1132498">
                  <a:extLst>
                    <a:ext uri="{9D8B030D-6E8A-4147-A177-3AD203B41FA5}">
                      <a16:colId xmlns:a16="http://schemas.microsoft.com/office/drawing/2014/main" val="1500272851"/>
                    </a:ext>
                  </a:extLst>
                </a:gridCol>
              </a:tblGrid>
              <a:tr h="1349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panose="020B0604020202020204" pitchFamily="34" charset="0"/>
                        </a:rPr>
                        <a:t>Acumulados a diciembre</a:t>
                      </a:r>
                    </a:p>
                  </a:txBody>
                  <a:tcPr marL="5477" marR="5477" marT="5477"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2995635"/>
                  </a:ext>
                </a:extLst>
              </a:tr>
              <a:tr h="1349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Foco GEE</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Indicador</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Unidad</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highlight>
                            <a:srgbClr val="7EF244"/>
                          </a:highlight>
                          <a:latin typeface="Arial" panose="020B0604020202020204" pitchFamily="34" charset="0"/>
                        </a:rPr>
                        <a:t>Real</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Meta</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Cumplimiento</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1080025676"/>
                  </a:ext>
                </a:extLst>
              </a:tr>
              <a:tr h="138461">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err="1">
                          <a:solidFill>
                            <a:srgbClr val="000000"/>
                          </a:solidFill>
                          <a:effectLst/>
                          <a:highlight>
                            <a:srgbClr val="DDEBF7"/>
                          </a:highlight>
                          <a:latin typeface="Arial" panose="020B0604020202020204" pitchFamily="34" charset="0"/>
                        </a:rPr>
                        <a:t>SosTECnibilidad</a:t>
                      </a:r>
                      <a:r>
                        <a:rPr lang="es-CO" sz="1000" b="1" i="0" u="none" strike="noStrike" dirty="0">
                          <a:solidFill>
                            <a:srgbClr val="000000"/>
                          </a:solidFill>
                          <a:effectLst/>
                          <a:highlight>
                            <a:srgbClr val="DDEBF7"/>
                          </a:highlight>
                          <a:latin typeface="Arial" panose="020B0604020202020204" pitchFamily="34" charset="0"/>
                        </a:rPr>
                        <a:t> </a:t>
                      </a:r>
                      <a:br>
                        <a:rPr lang="es-CO" sz="1000" b="1" i="0" u="none" strike="noStrike" dirty="0">
                          <a:solidFill>
                            <a:srgbClr val="000000"/>
                          </a:solidFill>
                          <a:effectLst/>
                          <a:highlight>
                            <a:srgbClr val="DDEBF7"/>
                          </a:highlight>
                          <a:latin typeface="Arial" panose="020B0604020202020204" pitchFamily="34" charset="0"/>
                        </a:rPr>
                      </a:br>
                      <a:r>
                        <a:rPr lang="es-CO" sz="1000" b="1" i="0" u="none" strike="noStrike" dirty="0">
                          <a:solidFill>
                            <a:srgbClr val="000000"/>
                          </a:solidFill>
                          <a:effectLst/>
                          <a:highlight>
                            <a:srgbClr val="DDEBF7"/>
                          </a:highlight>
                          <a:latin typeface="Arial" panose="020B0604020202020204" pitchFamily="34" charset="0"/>
                        </a:rPr>
                        <a:t>(23%)</a:t>
                      </a:r>
                    </a:p>
                  </a:txBody>
                  <a:tcPr marL="5477" marR="5477" marT="5477"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panose="020B0604020202020204" pitchFamily="34" charset="0"/>
                        </a:rPr>
                        <a:t>Desarrollo territorial sostenible</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panose="020B0604020202020204" pitchFamily="34" charset="0"/>
                        </a:rPr>
                        <a:t> </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E2EFDA"/>
                          </a:highlight>
                          <a:latin typeface="Arial" panose="020B0604020202020204" pitchFamily="34" charset="0"/>
                        </a:rPr>
                        <a:t>120</a:t>
                      </a:r>
                      <a:endParaRPr lang="es-CO" sz="1000" b="0" i="0" u="none" strike="noStrike" dirty="0">
                        <a:solidFill>
                          <a:srgbClr val="000000"/>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440567472"/>
                  </a:ext>
                </a:extLst>
              </a:tr>
              <a:tr h="395631">
                <a:tc vMerge="1">
                  <a:txBody>
                    <a:bodyPr/>
                    <a:lstStyle/>
                    <a:p>
                      <a:endParaRPr lang="es-CO"/>
                    </a:p>
                  </a:txBody>
                  <a:tcPr>
                    <a:lnT w="12700" cmpd="sng">
                      <a:noFill/>
                      <a:prstDash val="soli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MX" sz="1000" b="1" i="0" u="none" strike="noStrike">
                          <a:solidFill>
                            <a:srgbClr val="595959"/>
                          </a:solidFill>
                          <a:effectLst/>
                          <a:latin typeface="Arial" panose="020B0604020202020204" pitchFamily="34" charset="0"/>
                        </a:rPr>
                        <a:t>Portafolio de desarrollo sostenible inversión socio ambiental</a:t>
                      </a:r>
                    </a:p>
                  </a:txBody>
                  <a:tcPr marL="5477" marR="5477" marT="5477" marB="0" anchor="ctr">
                    <a:lnL w="12700" cmpd="sng">
                      <a:solidFill>
                        <a:prstClr val="black"/>
                      </a:solidFill>
                      <a:prstDash val="soli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E2EFDA"/>
                          </a:highlight>
                          <a:latin typeface="Arial" panose="020B0604020202020204" pitchFamily="34" charset="0"/>
                        </a:rPr>
                        <a:t>120</a:t>
                      </a:r>
                      <a:endParaRPr lang="es-CO" sz="1000" b="0" i="0" u="none" strike="noStrike" dirty="0">
                        <a:solidFill>
                          <a:srgbClr val="000000"/>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241958960"/>
                  </a:ext>
                </a:extLst>
              </a:tr>
              <a:tr h="138461">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rgbClr val="595959"/>
                          </a:solidFill>
                          <a:effectLst/>
                          <a:latin typeface="Arial" panose="020B0604020202020204" pitchFamily="34" charset="0"/>
                        </a:rPr>
                        <a:t>Formulación de proyectos</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E2EFDA"/>
                          </a:highlight>
                          <a:latin typeface="Arial" panose="020B0604020202020204" pitchFamily="34" charset="0"/>
                        </a:rPr>
                        <a:t>120</a:t>
                      </a:r>
                      <a:endParaRPr lang="es-CO" sz="1000" b="0" i="0" u="none" strike="noStrike" dirty="0">
                        <a:solidFill>
                          <a:srgbClr val="000000"/>
                        </a:solidFill>
                        <a:effectLst/>
                        <a:highlight>
                          <a:srgbClr val="E2EFDA"/>
                        </a:highligh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649955641"/>
                  </a:ext>
                </a:extLst>
              </a:tr>
            </a:tbl>
          </a:graphicData>
        </a:graphic>
      </p:graphicFrame>
      <p:graphicFrame>
        <p:nvGraphicFramePr>
          <p:cNvPr id="27" name="Tabla 26">
            <a:extLst>
              <a:ext uri="{FF2B5EF4-FFF2-40B4-BE49-F238E27FC236}">
                <a16:creationId xmlns:a16="http://schemas.microsoft.com/office/drawing/2014/main" id="{720E70FA-DF4D-BB79-E4FB-D2443BD64F0A}"/>
              </a:ext>
            </a:extLst>
          </p:cNvPr>
          <p:cNvGraphicFramePr>
            <a:graphicFrameLocks noGrp="1"/>
          </p:cNvGraphicFramePr>
          <p:nvPr>
            <p:extLst>
              <p:ext uri="{D42A27DB-BD31-4B8C-83A1-F6EECF244321}">
                <p14:modId xmlns:p14="http://schemas.microsoft.com/office/powerpoint/2010/main" val="2145317034"/>
              </p:ext>
            </p:extLst>
          </p:nvPr>
        </p:nvGraphicFramePr>
        <p:xfrm>
          <a:off x="2535142" y="2573847"/>
          <a:ext cx="7121713" cy="1699031"/>
        </p:xfrm>
        <a:graphic>
          <a:graphicData uri="http://schemas.openxmlformats.org/drawingml/2006/table">
            <a:tbl>
              <a:tblPr/>
              <a:tblGrid>
                <a:gridCol w="1770734">
                  <a:extLst>
                    <a:ext uri="{9D8B030D-6E8A-4147-A177-3AD203B41FA5}">
                      <a16:colId xmlns:a16="http://schemas.microsoft.com/office/drawing/2014/main" val="1835644085"/>
                    </a:ext>
                  </a:extLst>
                </a:gridCol>
                <a:gridCol w="1770734">
                  <a:extLst>
                    <a:ext uri="{9D8B030D-6E8A-4147-A177-3AD203B41FA5}">
                      <a16:colId xmlns:a16="http://schemas.microsoft.com/office/drawing/2014/main" val="3697504925"/>
                    </a:ext>
                  </a:extLst>
                </a:gridCol>
                <a:gridCol w="717342">
                  <a:extLst>
                    <a:ext uri="{9D8B030D-6E8A-4147-A177-3AD203B41FA5}">
                      <a16:colId xmlns:a16="http://schemas.microsoft.com/office/drawing/2014/main" val="3285655254"/>
                    </a:ext>
                  </a:extLst>
                </a:gridCol>
                <a:gridCol w="885367">
                  <a:extLst>
                    <a:ext uri="{9D8B030D-6E8A-4147-A177-3AD203B41FA5}">
                      <a16:colId xmlns:a16="http://schemas.microsoft.com/office/drawing/2014/main" val="2374981795"/>
                    </a:ext>
                  </a:extLst>
                </a:gridCol>
                <a:gridCol w="988768">
                  <a:extLst>
                    <a:ext uri="{9D8B030D-6E8A-4147-A177-3AD203B41FA5}">
                      <a16:colId xmlns:a16="http://schemas.microsoft.com/office/drawing/2014/main" val="3247145543"/>
                    </a:ext>
                  </a:extLst>
                </a:gridCol>
                <a:gridCol w="988768">
                  <a:extLst>
                    <a:ext uri="{9D8B030D-6E8A-4147-A177-3AD203B41FA5}">
                      <a16:colId xmlns:a16="http://schemas.microsoft.com/office/drawing/2014/main" val="100615901"/>
                    </a:ext>
                  </a:extLst>
                </a:gridCol>
              </a:tblGrid>
              <a:tr h="1312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4568" marR="4568" marT="4568"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4568" marR="4568" marT="4568"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4568" marR="4568" marT="4568"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a:rPr>
                        <a:t>Acumulados a diciembre</a:t>
                      </a:r>
                    </a:p>
                  </a:txBody>
                  <a:tcPr marL="4568" marR="4568" marT="4568"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91129674"/>
                  </a:ext>
                </a:extLst>
              </a:tr>
              <a:tr h="1312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a:rPr>
                        <a:t>Foco GEE</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a:rPr>
                        <a:t>Indicador</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a:rPr>
                        <a:t>Unidad</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7EF244"/>
                          </a:highlight>
                          <a:latin typeface="Arial"/>
                        </a:rPr>
                        <a:t>Real</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a:rPr>
                        <a:t>Meta</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FFFFFF"/>
                          </a:solidFill>
                          <a:effectLst/>
                          <a:highlight>
                            <a:srgbClr val="00954D"/>
                          </a:highlight>
                          <a:latin typeface="Arial"/>
                        </a:rPr>
                        <a:t>Cumplimiento</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3010201988"/>
                  </a:ext>
                </a:extLst>
              </a:tr>
              <a:tr h="417764">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DDEBF7"/>
                          </a:highlight>
                          <a:latin typeface="Arial"/>
                        </a:rPr>
                        <a:t>Retornos competitivos</a:t>
                      </a:r>
                      <a:br>
                        <a:rPr lang="es-CO" sz="1000" b="1" i="0" u="none" strike="noStrike" dirty="0">
                          <a:solidFill>
                            <a:srgbClr val="000000"/>
                          </a:solidFill>
                          <a:effectLst/>
                          <a:highlight>
                            <a:srgbClr val="DDEBF7"/>
                          </a:highlight>
                          <a:latin typeface="Arial"/>
                        </a:rPr>
                      </a:br>
                      <a:r>
                        <a:rPr lang="es-CO" sz="1000" b="1" i="0" u="none" strike="noStrike" dirty="0">
                          <a:solidFill>
                            <a:srgbClr val="000000"/>
                          </a:solidFill>
                          <a:effectLst/>
                          <a:highlight>
                            <a:srgbClr val="DDEBF7"/>
                          </a:highlight>
                          <a:latin typeface="Arial"/>
                        </a:rPr>
                        <a:t> (52%)</a:t>
                      </a:r>
                    </a:p>
                  </a:txBody>
                  <a:tcPr marL="4568" marR="4568" marT="4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a:rPr>
                        <a:t>EBIT</a:t>
                      </a:r>
                      <a:r>
                        <a:rPr lang="es-CO" sz="800" b="0" i="0" u="none" strike="noStrike" dirty="0">
                          <a:solidFill>
                            <a:srgbClr val="000000"/>
                          </a:solidFill>
                          <a:effectLst/>
                          <a:latin typeface="Arial"/>
                        </a:rPr>
                        <a:t>/1</a:t>
                      </a:r>
                    </a:p>
                  </a:txBody>
                  <a:tcPr marL="4568" marR="4568" marT="4568"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US$M</a:t>
                      </a: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1.207</a:t>
                      </a:r>
                      <a:endParaRPr lang="es-CO" sz="1000" b="0" i="0" u="none" strike="noStrike" dirty="0">
                        <a:solidFill>
                          <a:srgbClr val="000000"/>
                        </a:solidFill>
                        <a:effectLs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highlight>
                            <a:srgbClr val="FFFFFF"/>
                          </a:highlight>
                          <a:latin typeface="Arial" panose="020B0604020202020204" pitchFamily="34" charset="0"/>
                        </a:rPr>
                        <a:t>1.218</a:t>
                      </a:r>
                      <a:endParaRPr lang="es-CO" sz="1000" b="0" i="0" u="none" strike="noStrike" dirty="0">
                        <a:solidFill>
                          <a:srgbClr val="000000"/>
                        </a:solidFill>
                        <a:effectLst/>
                        <a:highlight>
                          <a:srgbClr val="FFFFFF"/>
                        </a:highligh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99,1%</a:t>
                      </a:r>
                      <a:endParaRPr lang="es-CO" sz="1000" b="0" i="0" u="none" strike="noStrike" dirty="0">
                        <a:solidFill>
                          <a:srgbClr val="000000"/>
                        </a:solidFill>
                        <a:effectLst/>
                        <a:latin typeface="Arial"/>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036201001"/>
                  </a:ext>
                </a:extLst>
              </a:tr>
              <a:tr h="490748">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a:rPr>
                        <a:t>Margen Utilidad Neta</a:t>
                      </a:r>
                      <a:r>
                        <a:rPr lang="es-CO" sz="800" b="0" i="0" u="none" strike="noStrike">
                          <a:solidFill>
                            <a:srgbClr val="000000"/>
                          </a:solidFill>
                          <a:effectLst/>
                          <a:latin typeface="Arial"/>
                        </a:rPr>
                        <a:t>/2</a:t>
                      </a:r>
                    </a:p>
                  </a:txBody>
                  <a:tcPr marL="4568" marR="4568" marT="4568"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a:rPr>
                        <a:t>%</a:t>
                      </a: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62,7%</a:t>
                      </a:r>
                      <a:endParaRPr lang="es-CO" sz="1000" b="0" i="0" u="none" strike="noStrike" dirty="0">
                        <a:solidFill>
                          <a:srgbClr val="000000"/>
                        </a:solidFill>
                        <a:effectLst/>
                        <a:latin typeface="Arial"/>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60%</a:t>
                      </a:r>
                      <a:endParaRPr lang="es-CO" sz="1000" b="0" i="0" u="none" strike="noStrike" dirty="0">
                        <a:solidFill>
                          <a:srgbClr val="000000"/>
                        </a:solidFill>
                        <a:effectLst/>
                        <a:latin typeface="Arial"/>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4004952604"/>
                  </a:ext>
                </a:extLst>
              </a:tr>
              <a:tr h="319615">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a:rPr>
                        <a:t>Costo por barril</a:t>
                      </a:r>
                      <a:r>
                        <a:rPr lang="es-CO" sz="800" b="1" i="0" u="none" strike="noStrike">
                          <a:solidFill>
                            <a:srgbClr val="000000"/>
                          </a:solidFill>
                          <a:effectLst/>
                          <a:latin typeface="Arial"/>
                        </a:rPr>
                        <a:t>/3</a:t>
                      </a:r>
                    </a:p>
                  </a:txBody>
                  <a:tcPr marL="4568" marR="4568" marT="4568"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USD/BL</a:t>
                      </a: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0,93</a:t>
                      </a:r>
                      <a:endParaRPr lang="es-CO" sz="1000" b="0" i="0" u="none" strike="noStrike" dirty="0">
                        <a:solidFill>
                          <a:srgbClr val="000000"/>
                        </a:solidFill>
                        <a:effectLs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0,97</a:t>
                      </a:r>
                      <a:endParaRPr lang="es-CO" sz="1000" b="0" i="0" u="none" strike="noStrike" dirty="0">
                        <a:solidFill>
                          <a:srgbClr val="000000"/>
                        </a:solidFill>
                        <a:effectLs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a:rPr>
                        <a:t>120%</a:t>
                      </a:r>
                      <a:endParaRPr lang="es-CO" sz="1000" b="0" i="0" u="none" strike="noStrike" dirty="0">
                        <a:solidFill>
                          <a:srgbClr val="000000"/>
                        </a:solidFill>
                        <a:effectLst/>
                        <a:latin typeface="Arial"/>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56049478"/>
                  </a:ext>
                </a:extLst>
              </a:tr>
              <a:tr h="140933">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latin typeface="Arial"/>
                        </a:rPr>
                        <a:t>Regulación</a:t>
                      </a:r>
                      <a:r>
                        <a:rPr lang="es-CO" sz="800" b="1" i="0" u="none" strike="noStrike">
                          <a:solidFill>
                            <a:srgbClr val="000000"/>
                          </a:solidFill>
                          <a:effectLst/>
                          <a:latin typeface="Arial"/>
                        </a:rPr>
                        <a:t>/4</a:t>
                      </a:r>
                    </a:p>
                  </a:txBody>
                  <a:tcPr marL="4568" marR="4568" marT="4568" marB="0" anchor="ctr">
                    <a:lnL w="12700" cap="flat" cmpd="sng" algn="ctr">
                      <a:solidFill>
                        <a:srgbClr val="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a:rPr>
                        <a:t>%</a:t>
                      </a: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es-CO" sz="1000" b="0" i="0" u="none" strike="noStrike" dirty="0">
                        <a:solidFill>
                          <a:srgbClr val="000000"/>
                        </a:solidFill>
                        <a:effectLst/>
                        <a:highlight>
                          <a:srgbClr val="C6E0B4"/>
                        </a:highlight>
                        <a:latin typeface="Arial" panose="020B0604020202020204" pitchFamily="34" charset="0"/>
                      </a:endParaRPr>
                    </a:p>
                  </a:txBody>
                  <a:tcPr marL="4568" marR="4568" marT="45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extLst>
                  <a:ext uri="{0D108BD9-81ED-4DB2-BD59-A6C34878D82A}">
                    <a16:rowId xmlns:a16="http://schemas.microsoft.com/office/drawing/2014/main" val="3371070322"/>
                  </a:ext>
                </a:extLst>
              </a:tr>
            </a:tbl>
          </a:graphicData>
        </a:graphic>
      </p:graphicFrame>
      <p:sp>
        <p:nvSpPr>
          <p:cNvPr id="28" name="CuadroTexto 27">
            <a:extLst>
              <a:ext uri="{FF2B5EF4-FFF2-40B4-BE49-F238E27FC236}">
                <a16:creationId xmlns:a16="http://schemas.microsoft.com/office/drawing/2014/main" id="{07F4D354-D268-FF02-5262-802CC2F5854B}"/>
              </a:ext>
            </a:extLst>
          </p:cNvPr>
          <p:cNvSpPr txBox="1"/>
          <p:nvPr/>
        </p:nvSpPr>
        <p:spPr>
          <a:xfrm>
            <a:off x="1028118" y="4776266"/>
            <a:ext cx="10135761" cy="246221"/>
          </a:xfrm>
          <a:prstGeom prst="rect">
            <a:avLst/>
          </a:prstGeom>
          <a:noFill/>
          <a:ln w="3175">
            <a:solidFill>
              <a:sysClr val="windowText" lastClr="000000"/>
            </a:solidFill>
            <a:prstDash val="dashDot"/>
          </a:ln>
        </p:spPr>
        <p:txBody>
          <a:bodyPr wrap="square" lIns="91440" tIns="45720" rIns="91440" bIns="45720" rtlCol="0" anchor="t">
            <a:spAutoFit/>
          </a:bodyPr>
          <a:lstStyle>
            <a:defPPr>
              <a:defRPr lang="es-CO"/>
            </a:defPPr>
            <a:lvl1pPr>
              <a:defRPr/>
            </a:lvl1pPr>
          </a:lstStyle>
          <a:p>
            <a:pPr lvl="0">
              <a:defRPr/>
            </a:pPr>
            <a:r>
              <a:rPr kumimoji="0" lang="es-MX" sz="1000" b="1" i="0" u="none" strike="noStrike" kern="0" cap="none" spc="0" normalizeH="0" baseline="0" noProof="0" dirty="0">
                <a:ln>
                  <a:noFill/>
                </a:ln>
                <a:solidFill>
                  <a:prstClr val="black"/>
                </a:solidFill>
                <a:effectLst/>
                <a:uLnTx/>
                <a:uFillTx/>
                <a:latin typeface="Calibri" panose="020F0502020204030204"/>
              </a:rPr>
              <a:t>Margen utilidad neta: </a:t>
            </a:r>
            <a:r>
              <a:rPr lang="es-MX" sz="1000" kern="0" dirty="0">
                <a:solidFill>
                  <a:prstClr val="black"/>
                </a:solidFill>
                <a:latin typeface="Calibri" panose="020F0502020204030204"/>
              </a:rPr>
              <a:t>El cumplimiento se da principalmente a mayores ingresos financieros (monetizaciones y mejores tasas), indemnizaciones de siniestros recibidas y menor GMF generado.</a:t>
            </a:r>
            <a:endParaRPr kumimoji="0" lang="es-MX" sz="1000" i="0" u="none" strike="noStrike" kern="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5495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14A058B-3F29-4D36-025A-A57C0480F6E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DEFB84-1D9A-448C-7EBD-FB6403B2B4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8" name="think-cell data - do not delete" hidden="1">
                        <a:extLst>
                          <a:ext uri="{FF2B5EF4-FFF2-40B4-BE49-F238E27FC236}">
                            <a16:creationId xmlns:a16="http://schemas.microsoft.com/office/drawing/2014/main" id="{06DEFB84-1D9A-448C-7EBD-FB6403B2B45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A49B0BC6-FABD-7629-490C-9E0E063570DA}"/>
              </a:ext>
            </a:extLst>
          </p:cNvPr>
          <p:cNvSpPr txBox="1"/>
          <p:nvPr/>
        </p:nvSpPr>
        <p:spPr>
          <a:xfrm>
            <a:off x="0" y="-53841"/>
            <a:ext cx="12192000" cy="400110"/>
          </a:xfrm>
          <a:prstGeom prst="rect">
            <a:avLst/>
          </a:prstGeom>
          <a:noFill/>
        </p:spPr>
        <p:txBody>
          <a:bodyPr wrap="square" lIns="9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srgbClr val="339966"/>
                </a:solidFill>
                <a:effectLst/>
                <a:uLnTx/>
                <a:uFillTx/>
                <a:latin typeface="Arial" panose="020B0604020202020204" pitchFamily="34" charset="0"/>
                <a:ea typeface="+mn-ea"/>
                <a:cs typeface="Arial" panose="020B0604020202020204" pitchFamily="34" charset="0"/>
              </a:rPr>
              <a:t>TBG 2025</a:t>
            </a:r>
          </a:p>
        </p:txBody>
      </p:sp>
      <p:sp>
        <p:nvSpPr>
          <p:cNvPr id="3" name="Rectángulo redondeado 11">
            <a:extLst>
              <a:ext uri="{FF2B5EF4-FFF2-40B4-BE49-F238E27FC236}">
                <a16:creationId xmlns:a16="http://schemas.microsoft.com/office/drawing/2014/main" id="{56667CBC-EBC9-53AB-D9C4-FD268A33CF5A}"/>
              </a:ext>
            </a:extLst>
          </p:cNvPr>
          <p:cNvSpPr/>
          <p:nvPr/>
        </p:nvSpPr>
        <p:spPr>
          <a:xfrm>
            <a:off x="645380" y="346268"/>
            <a:ext cx="11340000" cy="6208643"/>
          </a:xfrm>
          <a:prstGeom prst="roundRect">
            <a:avLst>
              <a:gd name="adj" fmla="val 75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spc="600" dirty="0">
              <a:solidFill>
                <a:schemeClr val="tx1">
                  <a:lumMod val="65000"/>
                  <a:lumOff val="35000"/>
                </a:schemeClr>
              </a:solidFill>
              <a:highlight>
                <a:srgbClr val="FFFF00"/>
              </a:highlight>
              <a:latin typeface="Calibri" panose="020F0502020204030204" pitchFamily="34" charset="0"/>
              <a:cs typeface="Calibri" panose="020F0502020204030204" pitchFamily="34" charset="0"/>
            </a:endParaRPr>
          </a:p>
        </p:txBody>
      </p:sp>
      <p:sp>
        <p:nvSpPr>
          <p:cNvPr id="30" name="CuadroTexto 29">
            <a:extLst>
              <a:ext uri="{FF2B5EF4-FFF2-40B4-BE49-F238E27FC236}">
                <a16:creationId xmlns:a16="http://schemas.microsoft.com/office/drawing/2014/main" id="{4478AC95-5A30-5EFC-97B8-D1FBF0A0A3F6}"/>
              </a:ext>
            </a:extLst>
          </p:cNvPr>
          <p:cNvSpPr txBox="1"/>
          <p:nvPr/>
        </p:nvSpPr>
        <p:spPr>
          <a:xfrm>
            <a:off x="1966180" y="1694889"/>
            <a:ext cx="8805839" cy="1323439"/>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lvl="0">
              <a:defRPr/>
            </a:pPr>
            <a:r>
              <a:rPr kumimoji="0" lang="es-MX" sz="1000" b="1" i="0" u="none" strike="noStrike" kern="0" cap="none" spc="0" normalizeH="0" baseline="0" noProof="0" dirty="0">
                <a:ln>
                  <a:noFill/>
                </a:ln>
                <a:solidFill>
                  <a:prstClr val="black"/>
                </a:solidFill>
                <a:effectLst/>
                <a:uLnTx/>
                <a:uFillTx/>
                <a:latin typeface="Calibri" panose="020F0502020204030204"/>
              </a:rPr>
              <a:t>Proyectos crecimiento:</a:t>
            </a:r>
            <a:r>
              <a:rPr kumimoji="0" lang="es-MX" sz="1000" b="0" i="0" u="none" strike="noStrike" kern="0" cap="none" spc="0" normalizeH="0" baseline="0" noProof="0" dirty="0">
                <a:ln>
                  <a:noFill/>
                </a:ln>
                <a:solidFill>
                  <a:prstClr val="black"/>
                </a:solidFill>
                <a:effectLst/>
                <a:uLnTx/>
                <a:uFillTx/>
                <a:latin typeface="Calibri" panose="020F0502020204030204"/>
              </a:rPr>
              <a:t>  Cumplido el 95% del indicador. </a:t>
            </a:r>
            <a:r>
              <a:rPr lang="es-MX" sz="1000" kern="0" dirty="0">
                <a:solidFill>
                  <a:prstClr val="black"/>
                </a:solidFill>
                <a:latin typeface="Calibri" panose="020F0502020204030204"/>
              </a:rPr>
              <a:t>Se presentaron las 3 ONV a </a:t>
            </a:r>
            <a:r>
              <a:rPr lang="es-MX" sz="1000" kern="0" dirty="0" err="1">
                <a:solidFill>
                  <a:prstClr val="black"/>
                </a:solidFill>
                <a:latin typeface="Calibri" panose="020F0502020204030204"/>
              </a:rPr>
              <a:t>Emerald</a:t>
            </a:r>
            <a:r>
              <a:rPr lang="es-MX" sz="1000" kern="0" dirty="0">
                <a:solidFill>
                  <a:prstClr val="black"/>
                </a:solidFill>
                <a:latin typeface="Calibri" panose="020F0502020204030204"/>
              </a:rPr>
              <a:t>, </a:t>
            </a:r>
            <a:r>
              <a:rPr lang="es-MX" sz="1000" kern="0" dirty="0" err="1">
                <a:solidFill>
                  <a:prstClr val="black"/>
                </a:solidFill>
                <a:latin typeface="Calibri" panose="020F0502020204030204"/>
              </a:rPr>
              <a:t>Perenco</a:t>
            </a:r>
            <a:r>
              <a:rPr lang="es-MX" sz="1000" kern="0" dirty="0">
                <a:solidFill>
                  <a:prstClr val="black"/>
                </a:solidFill>
                <a:latin typeface="Calibri" panose="020F0502020204030204"/>
              </a:rPr>
              <a:t> y Frontera. Frontera no manifestó interés.</a:t>
            </a:r>
          </a:p>
          <a:p>
            <a:pPr lvl="0">
              <a:defRPr/>
            </a:pPr>
            <a:r>
              <a:rPr lang="es-MX" sz="1000" b="1" kern="0" dirty="0">
                <a:solidFill>
                  <a:prstClr val="black"/>
                </a:solidFill>
                <a:latin typeface="Calibri" panose="020F0502020204030204"/>
              </a:rPr>
              <a:t>PERENCO </a:t>
            </a:r>
          </a:p>
          <a:p>
            <a:pPr lvl="0">
              <a:defRPr/>
            </a:pPr>
            <a:r>
              <a:rPr lang="es-MX" sz="1000" kern="0" dirty="0">
                <a:solidFill>
                  <a:prstClr val="black"/>
                </a:solidFill>
                <a:latin typeface="Calibri" panose="020F0502020204030204"/>
              </a:rPr>
              <a:t>Ecopetrol/Ocensa (GE): En análisis desde Cumplimiento el futuro de la relación comercial con la compañía. Estado actual: En pausa, sujeto a concepto de Cumplimiento. Próximos pasos: Esperar concepto final y definir continuidad con enfoque prudente y riguroso</a:t>
            </a:r>
          </a:p>
          <a:p>
            <a:pPr lvl="0">
              <a:defRPr/>
            </a:pPr>
            <a:r>
              <a:rPr lang="es-MX" sz="1000" b="1" kern="0" dirty="0">
                <a:solidFill>
                  <a:prstClr val="black"/>
                </a:solidFill>
                <a:latin typeface="Calibri" panose="020F0502020204030204"/>
              </a:rPr>
              <a:t>EMERALD</a:t>
            </a:r>
          </a:p>
          <a:p>
            <a:pPr lvl="0">
              <a:defRPr/>
            </a:pPr>
            <a:r>
              <a:rPr lang="es-MX" sz="1000" kern="0" dirty="0">
                <a:solidFill>
                  <a:prstClr val="black"/>
                </a:solidFill>
                <a:latin typeface="Calibri" panose="020F0502020204030204"/>
              </a:rPr>
              <a:t>Situación: No aceptan valor; condicionan venta a incluir participación en OAM y realizar proceso competitivo SEAGULL III (≥ 3 proponentes). OAM: activo cash </a:t>
            </a:r>
            <a:r>
              <a:rPr lang="es-MX" sz="1000" kern="0" dirty="0" err="1">
                <a:solidFill>
                  <a:prstClr val="black"/>
                </a:solidFill>
                <a:latin typeface="Calibri" panose="020F0502020204030204"/>
              </a:rPr>
              <a:t>call</a:t>
            </a:r>
            <a:r>
              <a:rPr lang="es-MX" sz="1000" kern="0" dirty="0">
                <a:solidFill>
                  <a:prstClr val="black"/>
                </a:solidFill>
                <a:latin typeface="Calibri" panose="020F0502020204030204"/>
              </a:rPr>
              <a:t> sin generación de ingresos; bajo análisis de conveniencia. Estado actual: A la espera de respuesta del nuevo CEO y firma del NDA. Próximos pasos: Continuar conversaciones y continuar intercambio de información en VDR.</a:t>
            </a:r>
          </a:p>
        </p:txBody>
      </p:sp>
      <p:sp>
        <p:nvSpPr>
          <p:cNvPr id="31" name="CuadroTexto 30">
            <a:extLst>
              <a:ext uri="{FF2B5EF4-FFF2-40B4-BE49-F238E27FC236}">
                <a16:creationId xmlns:a16="http://schemas.microsoft.com/office/drawing/2014/main" id="{2584E917-B9ED-FA85-F2DA-A086F8B35C85}"/>
              </a:ext>
            </a:extLst>
          </p:cNvPr>
          <p:cNvSpPr txBox="1"/>
          <p:nvPr/>
        </p:nvSpPr>
        <p:spPr>
          <a:xfrm>
            <a:off x="1903373" y="5660617"/>
            <a:ext cx="8853966" cy="246221"/>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prstClr val="black"/>
                </a:solidFill>
                <a:effectLst/>
                <a:uLnTx/>
                <a:uFillTx/>
                <a:latin typeface="Calibri" panose="020F0502020204030204"/>
              </a:rPr>
              <a:t>GPTW:</a:t>
            </a:r>
            <a:r>
              <a:rPr kumimoji="0" lang="es-MX" sz="1000" b="0" i="0" u="none" strike="noStrike" kern="0" cap="none" spc="0" normalizeH="0" baseline="0" noProof="0" dirty="0">
                <a:ln>
                  <a:noFill/>
                </a:ln>
                <a:solidFill>
                  <a:prstClr val="black"/>
                </a:solidFill>
                <a:effectLst/>
                <a:uLnTx/>
                <a:uFillTx/>
                <a:latin typeface="Calibri" panose="020F0502020204030204"/>
              </a:rPr>
              <a:t> Se superó el nivel obtenido en 2024 por lo que llegamos al cumplimiento del 120%.</a:t>
            </a:r>
            <a:endParaRPr kumimoji="0" lang="es-CO" sz="1000" b="0" i="0" u="none" strike="noStrike" kern="0" cap="none" spc="0" normalizeH="0" baseline="0" noProof="0" dirty="0">
              <a:ln>
                <a:noFill/>
              </a:ln>
              <a:solidFill>
                <a:prstClr val="black"/>
              </a:solidFill>
              <a:effectLst/>
              <a:uLnTx/>
              <a:uFillTx/>
              <a:latin typeface="Calibri" panose="020F0502020204030204"/>
            </a:endParaRPr>
          </a:p>
        </p:txBody>
      </p:sp>
      <p:sp>
        <p:nvSpPr>
          <p:cNvPr id="32" name="CuadroTexto 31">
            <a:extLst>
              <a:ext uri="{FF2B5EF4-FFF2-40B4-BE49-F238E27FC236}">
                <a16:creationId xmlns:a16="http://schemas.microsoft.com/office/drawing/2014/main" id="{991ADAFC-B9CC-35E8-1882-4FEDB6231306}"/>
              </a:ext>
            </a:extLst>
          </p:cNvPr>
          <p:cNvSpPr txBox="1"/>
          <p:nvPr/>
        </p:nvSpPr>
        <p:spPr>
          <a:xfrm>
            <a:off x="1888545" y="6006488"/>
            <a:ext cx="8853966" cy="553998"/>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lvl="0">
              <a:defRPr/>
            </a:pPr>
            <a:r>
              <a:rPr kumimoji="0" lang="es-MX" sz="1000" b="1" i="0" u="none" strike="noStrike" kern="0" cap="none" spc="0" normalizeH="0" baseline="0" noProof="0" dirty="0">
                <a:ln>
                  <a:noFill/>
                </a:ln>
                <a:solidFill>
                  <a:prstClr val="black"/>
                </a:solidFill>
                <a:effectLst/>
                <a:uLnTx/>
                <a:uFillTx/>
                <a:latin typeface="Calibri" panose="020F0502020204030204"/>
              </a:rPr>
              <a:t>% de cargos críticos con sucesor identificado: </a:t>
            </a:r>
            <a:r>
              <a:rPr lang="es-MX" sz="1000" kern="0" dirty="0">
                <a:solidFill>
                  <a:prstClr val="black"/>
                </a:solidFill>
                <a:latin typeface="Calibri" panose="020F0502020204030204"/>
              </a:rPr>
              <a:t>Para el ejercicio de sucesión se consideraron un total de 87 cargos, segmentados en cargos de liderazgo, cargos críticos y posiciones asociadas a relevo generacional. De este universo, se identificaron sucesores para 79 cargos, distribuidos en los diferentes niveles de alistamiento definidos por la metodología. Como resultado, el indicador alcanzó un cumplimiento del 90,8 %.</a:t>
            </a:r>
            <a:endParaRPr kumimoji="0" lang="es-MX" sz="1000" b="0" i="0" u="none" strike="noStrike" kern="0" cap="none" spc="0" normalizeH="0" baseline="0" noProof="0" dirty="0">
              <a:ln>
                <a:noFill/>
              </a:ln>
              <a:solidFill>
                <a:prstClr val="black"/>
              </a:solidFill>
              <a:effectLst/>
              <a:uLnTx/>
              <a:uFillTx/>
              <a:latin typeface="Calibri" panose="020F0502020204030204"/>
            </a:endParaRPr>
          </a:p>
        </p:txBody>
      </p:sp>
      <p:graphicFrame>
        <p:nvGraphicFramePr>
          <p:cNvPr id="33" name="Tabla 32">
            <a:extLst>
              <a:ext uri="{FF2B5EF4-FFF2-40B4-BE49-F238E27FC236}">
                <a16:creationId xmlns:a16="http://schemas.microsoft.com/office/drawing/2014/main" id="{DFC7F67E-5259-50F0-39FF-8EA6DA1887D1}"/>
              </a:ext>
            </a:extLst>
          </p:cNvPr>
          <p:cNvGraphicFramePr>
            <a:graphicFrameLocks noGrp="1"/>
          </p:cNvGraphicFramePr>
          <p:nvPr>
            <p:extLst>
              <p:ext uri="{D42A27DB-BD31-4B8C-83A1-F6EECF244321}">
                <p14:modId xmlns:p14="http://schemas.microsoft.com/office/powerpoint/2010/main" val="2204475632"/>
              </p:ext>
            </p:extLst>
          </p:nvPr>
        </p:nvGraphicFramePr>
        <p:xfrm>
          <a:off x="2427232" y="363076"/>
          <a:ext cx="7835607" cy="1315005"/>
        </p:xfrm>
        <a:graphic>
          <a:graphicData uri="http://schemas.openxmlformats.org/drawingml/2006/table">
            <a:tbl>
              <a:tblPr/>
              <a:tblGrid>
                <a:gridCol w="1948236">
                  <a:extLst>
                    <a:ext uri="{9D8B030D-6E8A-4147-A177-3AD203B41FA5}">
                      <a16:colId xmlns:a16="http://schemas.microsoft.com/office/drawing/2014/main" val="3193453890"/>
                    </a:ext>
                  </a:extLst>
                </a:gridCol>
                <a:gridCol w="1948236">
                  <a:extLst>
                    <a:ext uri="{9D8B030D-6E8A-4147-A177-3AD203B41FA5}">
                      <a16:colId xmlns:a16="http://schemas.microsoft.com/office/drawing/2014/main" val="118976391"/>
                    </a:ext>
                  </a:extLst>
                </a:gridCol>
                <a:gridCol w="789249">
                  <a:extLst>
                    <a:ext uri="{9D8B030D-6E8A-4147-A177-3AD203B41FA5}">
                      <a16:colId xmlns:a16="http://schemas.microsoft.com/office/drawing/2014/main" val="1981649202"/>
                    </a:ext>
                  </a:extLst>
                </a:gridCol>
                <a:gridCol w="974118">
                  <a:extLst>
                    <a:ext uri="{9D8B030D-6E8A-4147-A177-3AD203B41FA5}">
                      <a16:colId xmlns:a16="http://schemas.microsoft.com/office/drawing/2014/main" val="1644713857"/>
                    </a:ext>
                  </a:extLst>
                </a:gridCol>
                <a:gridCol w="1087884">
                  <a:extLst>
                    <a:ext uri="{9D8B030D-6E8A-4147-A177-3AD203B41FA5}">
                      <a16:colId xmlns:a16="http://schemas.microsoft.com/office/drawing/2014/main" val="2755604237"/>
                    </a:ext>
                  </a:extLst>
                </a:gridCol>
                <a:gridCol w="1087884">
                  <a:extLst>
                    <a:ext uri="{9D8B030D-6E8A-4147-A177-3AD203B41FA5}">
                      <a16:colId xmlns:a16="http://schemas.microsoft.com/office/drawing/2014/main" val="635000554"/>
                    </a:ext>
                  </a:extLst>
                </a:gridCol>
              </a:tblGrid>
              <a:tr h="1469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panose="020B0604020202020204" pitchFamily="34" charset="0"/>
                        </a:rPr>
                        <a:t>Acumulados a diciembre</a:t>
                      </a:r>
                    </a:p>
                  </a:txBody>
                  <a:tcPr marL="5477" marR="5477" marT="5477"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10056913"/>
                  </a:ext>
                </a:extLst>
              </a:tr>
              <a:tr h="1469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Foco GEE</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Indicador</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Unidad</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highlight>
                            <a:srgbClr val="7EF244"/>
                          </a:highlight>
                          <a:latin typeface="Arial" panose="020B0604020202020204" pitchFamily="34" charset="0"/>
                        </a:rPr>
                        <a:t>Real</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Meta</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FFFFFF"/>
                          </a:solidFill>
                          <a:effectLst/>
                          <a:highlight>
                            <a:srgbClr val="00954D"/>
                          </a:highlight>
                          <a:latin typeface="Arial" panose="020B0604020202020204" pitchFamily="34" charset="0"/>
                        </a:rPr>
                        <a:t>Cumplimiento</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1413315300"/>
                  </a:ext>
                </a:extLst>
              </a:tr>
              <a:tr h="288855">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DDEBF7"/>
                          </a:highlight>
                          <a:latin typeface="Arial" panose="020B0604020202020204" pitchFamily="34" charset="0"/>
                        </a:rPr>
                        <a:t>Crecimiento Transición Energética </a:t>
                      </a:r>
                    </a:p>
                    <a:p>
                      <a:pPr algn="ctr" rtl="0" fontAlgn="ctr"/>
                      <a:r>
                        <a:rPr lang="es-CO" sz="1000" b="1" i="0" u="none" strike="noStrike" dirty="0">
                          <a:solidFill>
                            <a:srgbClr val="000000"/>
                          </a:solidFill>
                          <a:effectLst/>
                          <a:highlight>
                            <a:srgbClr val="DDEBF7"/>
                          </a:highlight>
                          <a:latin typeface="Arial" panose="020B0604020202020204" pitchFamily="34" charset="0"/>
                        </a:rPr>
                        <a:t>(10%)</a:t>
                      </a:r>
                    </a:p>
                  </a:txBody>
                  <a:tcPr marL="5477" marR="5477" marT="5477"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latin typeface="Arial" panose="020B0604020202020204" pitchFamily="34" charset="0"/>
                        </a:rPr>
                        <a:t>Crecimiento y </a:t>
                      </a:r>
                      <a:br>
                        <a:rPr lang="es-CO" sz="1000" b="1" i="0" u="none" strike="noStrike" dirty="0">
                          <a:solidFill>
                            <a:srgbClr val="000000"/>
                          </a:solidFill>
                          <a:effectLst/>
                          <a:latin typeface="Arial" panose="020B0604020202020204" pitchFamily="34" charset="0"/>
                        </a:rPr>
                      </a:br>
                      <a:r>
                        <a:rPr lang="es-CO" sz="1000" b="1" i="0" u="none" strike="noStrike" dirty="0">
                          <a:solidFill>
                            <a:srgbClr val="000000"/>
                          </a:solidFill>
                          <a:effectLst/>
                          <a:latin typeface="Arial" panose="020B0604020202020204" pitchFamily="34" charset="0"/>
                        </a:rPr>
                        <a:t>Diversificación</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dirty="0">
                          <a:solidFill>
                            <a:srgbClr val="000000"/>
                          </a:solidFill>
                          <a:effectLst/>
                          <a:latin typeface="Arial" panose="020B0604020202020204" pitchFamily="34" charset="0"/>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108%</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108% </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3986355"/>
                  </a:ext>
                </a:extLst>
              </a:tr>
              <a:tr h="254185">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dirty="0">
                          <a:solidFill>
                            <a:srgbClr val="595959"/>
                          </a:solidFill>
                          <a:effectLst/>
                          <a:latin typeface="Arial" panose="020B0604020202020204" pitchFamily="34" charset="0"/>
                        </a:rPr>
                        <a:t>Proyectos crecimiento</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000" b="0" i="0" u="none" strike="noStrike" kern="1200">
                          <a:solidFill>
                            <a:srgbClr val="000000"/>
                          </a:solidFill>
                          <a:effectLst/>
                          <a:latin typeface="Arial" panose="020B0604020202020204" pitchFamily="34" charset="0"/>
                          <a:ea typeface="+mn-ea"/>
                          <a:cs typeface="+mn-cs"/>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MX" sz="1000" b="0" i="0" u="none" strike="noStrike" kern="1200" dirty="0">
                          <a:solidFill>
                            <a:srgbClr val="000000"/>
                          </a:solidFill>
                          <a:effectLst/>
                          <a:latin typeface="Arial" panose="020B0604020202020204" pitchFamily="34" charset="0"/>
                          <a:ea typeface="+mn-ea"/>
                          <a:cs typeface="+mn-cs"/>
                        </a:rPr>
                        <a:t>95%</a:t>
                      </a:r>
                      <a:endParaRPr lang="es-CO" sz="1000" b="0" i="0" u="none" strike="noStrike" kern="1200" dirty="0">
                        <a:solidFill>
                          <a:srgbClr val="000000"/>
                        </a:solidFill>
                        <a:effectLst/>
                        <a:latin typeface="Arial" panose="020B0604020202020204" pitchFamily="34" charset="0"/>
                        <a:ea typeface="+mn-ea"/>
                        <a:cs typeface="+mn-cs"/>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95%</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209950721"/>
                  </a:ext>
                </a:extLst>
              </a:tr>
              <a:tr h="434789">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rgbClr val="595959"/>
                          </a:solidFill>
                          <a:effectLst/>
                          <a:latin typeface="Arial" panose="020B0604020202020204" pitchFamily="34" charset="0"/>
                        </a:rPr>
                        <a:t>Maximización infraestructura actual</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595959"/>
                          </a:solidFill>
                          <a:effectLst/>
                          <a:latin typeface="Arial" panose="020B0604020202020204" pitchFamily="34" charset="0"/>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100%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737483147"/>
                  </a:ext>
                </a:extLst>
              </a:tr>
            </a:tbl>
          </a:graphicData>
        </a:graphic>
      </p:graphicFrame>
      <p:sp>
        <p:nvSpPr>
          <p:cNvPr id="34" name="CuadroTexto 33">
            <a:extLst>
              <a:ext uri="{FF2B5EF4-FFF2-40B4-BE49-F238E27FC236}">
                <a16:creationId xmlns:a16="http://schemas.microsoft.com/office/drawing/2014/main" id="{7CA1580D-0313-D629-A8F0-C37CA7CCFA1B}"/>
              </a:ext>
            </a:extLst>
          </p:cNvPr>
          <p:cNvSpPr txBox="1"/>
          <p:nvPr/>
        </p:nvSpPr>
        <p:spPr>
          <a:xfrm>
            <a:off x="1951500" y="3060064"/>
            <a:ext cx="8805839" cy="707886"/>
          </a:xfrm>
          <a:prstGeom prst="rect">
            <a:avLst/>
          </a:prstGeom>
          <a:noFill/>
          <a:ln w="3175">
            <a:solidFill>
              <a:sysClr val="windowText" lastClr="000000"/>
            </a:solidFill>
            <a:prstDash val="dashDot"/>
          </a:ln>
        </p:spPr>
        <p:txBody>
          <a:bodyPr wrap="square" rtlCol="0">
            <a:spAutoFit/>
          </a:bodyPr>
          <a:lstStyle>
            <a:defPPr>
              <a:defRPr lang="es-CO"/>
            </a:defPPr>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prstClr val="black"/>
                </a:solidFill>
                <a:effectLst/>
                <a:uLnTx/>
                <a:uFillTx/>
                <a:latin typeface="Calibri" panose="020F0502020204030204"/>
              </a:rPr>
              <a:t>Maximización infraestructura actual:</a:t>
            </a:r>
            <a:endParaRPr kumimoji="0" lang="es-MX" sz="1000" b="0" i="0" u="none" strike="noStrike" kern="0" cap="none" spc="0" normalizeH="0" baseline="0" noProof="0" dirty="0">
              <a:ln>
                <a:noFill/>
              </a:ln>
              <a:solidFill>
                <a:prstClr val="black"/>
              </a:solidFill>
              <a:effectLst/>
              <a:uLnTx/>
              <a:uFillTx/>
              <a:latin typeface="Calibri" panose="020F0502020204030204"/>
            </a:endParaRPr>
          </a:p>
          <a:p>
            <a:pPr lvl="0">
              <a:defRPr/>
            </a:pPr>
            <a:r>
              <a:rPr lang="es-MX" sz="1000" kern="0" dirty="0">
                <a:solidFill>
                  <a:prstClr val="black"/>
                </a:solidFill>
                <a:latin typeface="Calibri" panose="020F0502020204030204"/>
              </a:rPr>
              <a:t>A la fecha se cumple con los componentes (a), (b) y (c) del indicador así:</a:t>
            </a:r>
          </a:p>
          <a:p>
            <a:pPr lvl="0">
              <a:defRPr/>
            </a:pPr>
            <a:r>
              <a:rPr lang="es-MX" sz="1000" kern="0" dirty="0">
                <a:solidFill>
                  <a:prstClr val="black"/>
                </a:solidFill>
                <a:latin typeface="Calibri" panose="020F0502020204030204"/>
              </a:rPr>
              <a:t>(a) Firma de Acuerdos: el 26 de febrero de 2025 con la firma de la extensión del acuerdo de transporte hasta 620 </a:t>
            </a:r>
            <a:r>
              <a:rPr lang="es-MX" sz="1000" kern="0" dirty="0" err="1">
                <a:solidFill>
                  <a:prstClr val="black"/>
                </a:solidFill>
                <a:latin typeface="Calibri" panose="020F0502020204030204"/>
              </a:rPr>
              <a:t>cSt</a:t>
            </a:r>
            <a:r>
              <a:rPr lang="es-MX" sz="1000" kern="0" dirty="0">
                <a:solidFill>
                  <a:prstClr val="black"/>
                </a:solidFill>
                <a:latin typeface="Calibri" panose="020F0502020204030204"/>
              </a:rPr>
              <a:t> de viscosidad firmado con el cliente ECP.</a:t>
            </a:r>
          </a:p>
          <a:p>
            <a:pPr lvl="0">
              <a:defRPr/>
            </a:pPr>
            <a:r>
              <a:rPr lang="es-MX" sz="1000" kern="0" dirty="0">
                <a:solidFill>
                  <a:prstClr val="black"/>
                </a:solidFill>
                <a:latin typeface="Calibri" panose="020F0502020204030204"/>
              </a:rPr>
              <a:t>(b) Ingresos adicionales &gt; USD</a:t>
            </a:r>
            <a:r>
              <a:rPr lang="es-MX" sz="1000" kern="0" dirty="0">
                <a:latin typeface="Calibri" panose="020F0502020204030204"/>
              </a:rPr>
              <a:t> 3M: Para el cierre del año se espera terminar con un acumulado de USD 3,5M (dato pendiente por confirmar)</a:t>
            </a:r>
          </a:p>
        </p:txBody>
      </p:sp>
      <p:graphicFrame>
        <p:nvGraphicFramePr>
          <p:cNvPr id="35" name="Tabla 34">
            <a:extLst>
              <a:ext uri="{FF2B5EF4-FFF2-40B4-BE49-F238E27FC236}">
                <a16:creationId xmlns:a16="http://schemas.microsoft.com/office/drawing/2014/main" id="{29EA1F29-7483-3C48-2447-CA054D15AA64}"/>
              </a:ext>
            </a:extLst>
          </p:cNvPr>
          <p:cNvGraphicFramePr>
            <a:graphicFrameLocks noGrp="1"/>
          </p:cNvGraphicFramePr>
          <p:nvPr>
            <p:extLst>
              <p:ext uri="{D42A27DB-BD31-4B8C-83A1-F6EECF244321}">
                <p14:modId xmlns:p14="http://schemas.microsoft.com/office/powerpoint/2010/main" val="2897106151"/>
              </p:ext>
            </p:extLst>
          </p:nvPr>
        </p:nvGraphicFramePr>
        <p:xfrm>
          <a:off x="2358064" y="4129486"/>
          <a:ext cx="7914632" cy="1314266"/>
        </p:xfrm>
        <a:graphic>
          <a:graphicData uri="http://schemas.openxmlformats.org/drawingml/2006/table">
            <a:tbl>
              <a:tblPr/>
              <a:tblGrid>
                <a:gridCol w="1782168">
                  <a:extLst>
                    <a:ext uri="{9D8B030D-6E8A-4147-A177-3AD203B41FA5}">
                      <a16:colId xmlns:a16="http://schemas.microsoft.com/office/drawing/2014/main" val="1106425243"/>
                    </a:ext>
                  </a:extLst>
                </a:gridCol>
                <a:gridCol w="2153601">
                  <a:extLst>
                    <a:ext uri="{9D8B030D-6E8A-4147-A177-3AD203B41FA5}">
                      <a16:colId xmlns:a16="http://schemas.microsoft.com/office/drawing/2014/main" val="134966649"/>
                    </a:ext>
                  </a:extLst>
                </a:gridCol>
                <a:gridCol w="797209">
                  <a:extLst>
                    <a:ext uri="{9D8B030D-6E8A-4147-A177-3AD203B41FA5}">
                      <a16:colId xmlns:a16="http://schemas.microsoft.com/office/drawing/2014/main" val="3695995658"/>
                    </a:ext>
                  </a:extLst>
                </a:gridCol>
                <a:gridCol w="983942">
                  <a:extLst>
                    <a:ext uri="{9D8B030D-6E8A-4147-A177-3AD203B41FA5}">
                      <a16:colId xmlns:a16="http://schemas.microsoft.com/office/drawing/2014/main" val="4175873899"/>
                    </a:ext>
                  </a:extLst>
                </a:gridCol>
                <a:gridCol w="1098856">
                  <a:extLst>
                    <a:ext uri="{9D8B030D-6E8A-4147-A177-3AD203B41FA5}">
                      <a16:colId xmlns:a16="http://schemas.microsoft.com/office/drawing/2014/main" val="2060283267"/>
                    </a:ext>
                  </a:extLst>
                </a:gridCol>
                <a:gridCol w="1098856">
                  <a:extLst>
                    <a:ext uri="{9D8B030D-6E8A-4147-A177-3AD203B41FA5}">
                      <a16:colId xmlns:a16="http://schemas.microsoft.com/office/drawing/2014/main" val="3988608974"/>
                    </a:ext>
                  </a:extLst>
                </a:gridCol>
              </a:tblGrid>
              <a:tr h="1750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dirty="0">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CO" sz="1000" b="0" i="0" u="none" strike="noStrike">
                        <a:solidFill>
                          <a:srgbClr val="000000"/>
                        </a:solidFill>
                        <a:effectLst/>
                        <a:latin typeface="Arial" panose="020B0604020202020204" pitchFamily="34" charset="0"/>
                      </a:endParaRPr>
                    </a:p>
                  </a:txBody>
                  <a:tcPr marL="5477" marR="5477" marT="5477" marB="0" anchor="b">
                    <a:lnL>
                      <a:noFill/>
                    </a:lnL>
                    <a:lnR>
                      <a:noFill/>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000" b="1" i="0" u="none" strike="noStrike" dirty="0">
                          <a:solidFill>
                            <a:srgbClr val="000000"/>
                          </a:solidFill>
                          <a:effectLst/>
                          <a:highlight>
                            <a:srgbClr val="BFBFBF"/>
                          </a:highlight>
                          <a:latin typeface="Arial" panose="020B0604020202020204" pitchFamily="34" charset="0"/>
                        </a:rPr>
                        <a:t>Acumulados a diciembre</a:t>
                      </a:r>
                    </a:p>
                  </a:txBody>
                  <a:tcPr marL="5477" marR="5477" marT="5477"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8212105"/>
                  </a:ext>
                </a:extLst>
              </a:tr>
              <a:tr h="1792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Foco GEE</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Indicador</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Unidad</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000000"/>
                          </a:solidFill>
                          <a:effectLst/>
                          <a:highlight>
                            <a:srgbClr val="7EF244"/>
                          </a:highlight>
                          <a:latin typeface="Arial" panose="020B0604020202020204" pitchFamily="34" charset="0"/>
                        </a:rPr>
                        <a:t>Real</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7EF24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a:solidFill>
                            <a:srgbClr val="FFFFFF"/>
                          </a:solidFill>
                          <a:effectLst/>
                          <a:highlight>
                            <a:srgbClr val="00954D"/>
                          </a:highlight>
                          <a:latin typeface="Arial" panose="020B0604020202020204" pitchFamily="34" charset="0"/>
                        </a:rPr>
                        <a:t>Meta</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FFFFFF"/>
                          </a:solidFill>
                          <a:effectLst/>
                          <a:highlight>
                            <a:srgbClr val="00954D"/>
                          </a:highlight>
                          <a:latin typeface="Arial" panose="020B0604020202020204" pitchFamily="34" charset="0"/>
                        </a:rPr>
                        <a:t>Cumplimiento</a:t>
                      </a:r>
                    </a:p>
                  </a:txBody>
                  <a:tcPr marL="5477" marR="5477" marT="54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954D"/>
                    </a:solidFill>
                  </a:tcPr>
                </a:tc>
                <a:extLst>
                  <a:ext uri="{0D108BD9-81ED-4DB2-BD59-A6C34878D82A}">
                    <a16:rowId xmlns:a16="http://schemas.microsoft.com/office/drawing/2014/main" val="2246456718"/>
                  </a:ext>
                </a:extLst>
              </a:tr>
              <a:tr h="324862">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1" i="0" u="none" strike="noStrike" dirty="0">
                          <a:solidFill>
                            <a:srgbClr val="000000"/>
                          </a:solidFill>
                          <a:effectLst/>
                          <a:highlight>
                            <a:srgbClr val="DDEBF7"/>
                          </a:highlight>
                          <a:latin typeface="Arial" panose="020B0604020202020204" pitchFamily="34" charset="0"/>
                        </a:rPr>
                        <a:t>Conocimiento de vanguardia </a:t>
                      </a:r>
                      <a:br>
                        <a:rPr lang="es-CO" sz="1000" b="1" i="0" u="none" strike="noStrike" dirty="0">
                          <a:solidFill>
                            <a:srgbClr val="000000"/>
                          </a:solidFill>
                          <a:effectLst/>
                          <a:highlight>
                            <a:srgbClr val="DDEBF7"/>
                          </a:highlight>
                          <a:latin typeface="Arial" panose="020B0604020202020204" pitchFamily="34" charset="0"/>
                        </a:rPr>
                      </a:br>
                      <a:r>
                        <a:rPr lang="es-CO" sz="1000" b="1" i="0" u="none" strike="noStrike" dirty="0">
                          <a:solidFill>
                            <a:srgbClr val="000000"/>
                          </a:solidFill>
                          <a:effectLst/>
                          <a:highlight>
                            <a:srgbClr val="DDEBF7"/>
                          </a:highlight>
                          <a:latin typeface="Arial" panose="020B0604020202020204" pitchFamily="34" charset="0"/>
                        </a:rPr>
                        <a:t>5%)</a:t>
                      </a:r>
                    </a:p>
                  </a:txBody>
                  <a:tcPr marL="5477" marR="5477" marT="5477" marB="0" anchor="ctr">
                    <a:lnL>
                      <a:noFill/>
                    </a:lnL>
                    <a:lnR>
                      <a:noFill/>
                    </a:lnR>
                    <a:lnT w="12700" cap="flat" cmpd="sng" algn="ctr">
                      <a:solidFill>
                        <a:srgbClr val="FFFFFF"/>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1" i="0" u="none" strike="noStrike" dirty="0">
                          <a:solidFill>
                            <a:srgbClr val="000000"/>
                          </a:solidFill>
                          <a:effectLst/>
                          <a:latin typeface="Arial" panose="020B0604020202020204" pitchFamily="34" charset="0"/>
                        </a:rPr>
                        <a:t>Índice de Talento Humano</a:t>
                      </a:r>
                      <a:endParaRPr lang="es-CO" sz="1000" b="1" i="0" u="none" strike="noStrike" dirty="0">
                        <a:solidFill>
                          <a:srgbClr val="000000"/>
                        </a:solidFill>
                        <a:effectLst/>
                        <a:latin typeface="Arial" panose="020B0604020202020204" pitchFamily="34" charset="0"/>
                      </a:endParaRP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a:solidFill>
                            <a:srgbClr val="000000"/>
                          </a:solidFill>
                          <a:effectLst/>
                          <a:latin typeface="Arial" panose="020B0604020202020204" pitchFamily="34" charset="0"/>
                        </a:rPr>
                        <a:t>%</a:t>
                      </a:r>
                      <a:endParaRPr lang="es-CO" sz="1000" b="0" i="0" u="none" strike="noStrike">
                        <a:solidFill>
                          <a:srgbClr val="000000"/>
                        </a:solidFill>
                        <a:effectLst/>
                        <a:latin typeface="Arial" panose="020B0604020202020204" pitchFamily="34" charset="0"/>
                      </a:endParaRP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94</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88</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714537313"/>
                  </a:ext>
                </a:extLst>
              </a:tr>
              <a:tr h="324862">
                <a:tc vMerge="1">
                  <a:txBody>
                    <a:bodyPr/>
                    <a:lstStyle/>
                    <a:p>
                      <a:endParaRPr/>
                    </a:p>
                  </a:txBody>
                  <a:tcPr marL="5477" marR="5477" marT="5477" marB="0" anchor="ctr">
                    <a:lnL>
                      <a:noFill/>
                    </a:lnL>
                    <a:lnR>
                      <a:noFill/>
                    </a:lnR>
                    <a:lnT w="12700" cap="flat" cmpd="sng" algn="ctr">
                      <a:solidFill>
                        <a:srgbClr val="FFFFFF"/>
                      </a:solidFill>
                      <a:prstDash val="solid"/>
                      <a:round/>
                      <a:headEnd type="none" w="med" len="med"/>
                      <a:tailEnd type="none" w="med" len="med"/>
                    </a:lnT>
                    <a:lnB>
                      <a:noFill/>
                    </a:lnB>
                    <a:solidFill>
                      <a:srgbClr val="DDEB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CO" sz="1000" b="1" i="0" u="none" strike="noStrike">
                          <a:solidFill>
                            <a:schemeClr val="tx1">
                              <a:lumMod val="65000"/>
                              <a:lumOff val="35000"/>
                            </a:schemeClr>
                          </a:solidFill>
                          <a:effectLst/>
                          <a:latin typeface="Arial" panose="020B0604020202020204" pitchFamily="34" charset="0"/>
                        </a:rPr>
                        <a:t>GPTW</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a:t>
                      </a:r>
                      <a:endParaRPr lang="es-CO" sz="1000" b="0" i="0" u="none" strike="noStrike" dirty="0">
                        <a:solidFill>
                          <a:srgbClr val="000000"/>
                        </a:solidFill>
                        <a:effectLst/>
                        <a:latin typeface="Arial" panose="020B0604020202020204" pitchFamily="34" charset="0"/>
                      </a:endParaRP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97</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95,8</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701884729"/>
                  </a:ext>
                </a:extLst>
              </a:tr>
              <a:tr h="222472">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rtl="0" fontAlgn="ctr"/>
                      <a:r>
                        <a:rPr lang="es-MX" sz="1000" b="1" i="0" u="none" strike="noStrike" dirty="0">
                          <a:solidFill>
                            <a:schemeClr val="tx1">
                              <a:lumMod val="65000"/>
                              <a:lumOff val="35000"/>
                            </a:schemeClr>
                          </a:solidFill>
                          <a:effectLst/>
                          <a:latin typeface="Arial" panose="020B0604020202020204" pitchFamily="34" charset="0"/>
                        </a:rPr>
                        <a:t>% de cargos críticos con sucesor identificado</a:t>
                      </a:r>
                    </a:p>
                  </a:txBody>
                  <a:tcPr marL="5477" marR="5477" marT="5477"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O" sz="1000" b="0" i="0" u="none" strike="noStrike">
                          <a:solidFill>
                            <a:srgbClr val="000000"/>
                          </a:solidFill>
                          <a:effectLst/>
                          <a:latin typeface="Arial" panose="020B0604020202020204" pitchFamily="34" charset="0"/>
                        </a:rPr>
                        <a:t>%</a:t>
                      </a:r>
                    </a:p>
                  </a:txBody>
                  <a:tcPr marL="5477" marR="5477" marT="547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91</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solidFill>
                      <a:srgbClr val="E2EFD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80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1000" b="0" i="0" u="none" strike="noStrike" dirty="0">
                          <a:solidFill>
                            <a:srgbClr val="000000"/>
                          </a:solidFill>
                          <a:effectLst/>
                          <a:latin typeface="Arial" panose="020B0604020202020204" pitchFamily="34" charset="0"/>
                        </a:rPr>
                        <a:t>120%</a:t>
                      </a:r>
                      <a:endParaRPr lang="es-CO"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891794782"/>
                  </a:ext>
                </a:extLst>
              </a:tr>
            </a:tbl>
          </a:graphicData>
        </a:graphic>
      </p:graphicFrame>
    </p:spTree>
    <p:extLst>
      <p:ext uri="{BB962C8B-B14F-4D97-AF65-F5344CB8AC3E}">
        <p14:creationId xmlns:p14="http://schemas.microsoft.com/office/powerpoint/2010/main" val="1008775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F06E382F469B44C9F2171B97D6320F2" ma:contentTypeVersion="26" ma:contentTypeDescription="Crear nuevo documento." ma:contentTypeScope="" ma:versionID="d747d68481b64158388be8f5ffa82d6e">
  <xsd:schema xmlns:xsd="http://www.w3.org/2001/XMLSchema" xmlns:xs="http://www.w3.org/2001/XMLSchema" xmlns:p="http://schemas.microsoft.com/office/2006/metadata/properties" xmlns:ns1="http://schemas.microsoft.com/sharepoint/v3" xmlns:ns2="dd29045b-49ff-4fec-9788-d49c2fb90f35" xmlns:ns3="a2711b0a-ff3e-4857-91f9-5677256004ce" xmlns:ns4="40ac5d4a-5951-4e44-be68-384eb7775ab7" targetNamespace="http://schemas.microsoft.com/office/2006/metadata/properties" ma:root="true" ma:fieldsID="e65a972c573f94a8875f9685f9ef6332" ns1:_="" ns2:_="" ns3:_="" ns4:_="">
    <xsd:import namespace="http://schemas.microsoft.com/sharepoint/v3"/>
    <xsd:import namespace="dd29045b-49ff-4fec-9788-d49c2fb90f35"/>
    <xsd:import namespace="a2711b0a-ff3e-4857-91f9-5677256004ce"/>
    <xsd:import namespace="40ac5d4a-5951-4e44-be68-384eb7775ab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CR" minOccurs="0"/>
                <xsd:element ref="ns4:Macroproceso_Galileo" minOccurs="0"/>
                <xsd:element ref="ns4:Proceso_Galileo" minOccurs="0"/>
                <xsd:element ref="ns4:Confidencialidad_Galileo" minOccurs="0"/>
                <xsd:element ref="ns4:PalabrasClave_Galile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ma:readOnly="false">
      <xsd:simpleType>
        <xsd:restriction base="dms:Unknown"/>
      </xsd:simpleType>
    </xsd:element>
    <xsd:element name="PublishingExpirationDate" ma:index="5"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29045b-49ff-4fec-9788-d49c2fb90f35" elementFormDefault="qualified">
    <xsd:import namespace="http://schemas.microsoft.com/office/2006/documentManagement/types"/>
    <xsd:import namespace="http://schemas.microsoft.com/office/infopath/2007/PartnerControls"/>
    <xsd:element name="SharedWithUsers" ma:index="6" nillable="true" ma:displayName="Compartido c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711b0a-ff3e-4857-91f9-5677256004c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description="" ma:hidden="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4192beb2-35a5-4af4-a5ae-50acbeb4e6db"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ac5d4a-5951-4e44-be68-384eb7775ab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e602af7-9533-4233-96ac-6094414fd254}" ma:internalName="TaxCatchAll" ma:showField="CatchAllData" ma:web="40ac5d4a-5951-4e44-be68-384eb7775ab7">
      <xsd:complexType>
        <xsd:complexContent>
          <xsd:extension base="dms:MultiChoiceLookup">
            <xsd:sequence>
              <xsd:element name="Value" type="dms:Lookup" maxOccurs="unbounded" minOccurs="0" nillable="true"/>
            </xsd:sequence>
          </xsd:extension>
        </xsd:complexContent>
      </xsd:complexType>
    </xsd:element>
    <xsd:element name="Macroproceso_Galileo" ma:index="24" nillable="true" ma:displayName="Macroproceso" ma:list="{f5e96963-7852-44f6-ae7f-c5d7cad07adc}" ma:internalName="Macroproceso_Galileo" ma:showField="Title" ma:web="40ac5d4a-5951-4e44-be68-384eb7775ab7">
      <xsd:simpleType>
        <xsd:restriction base="dms:Lookup"/>
      </xsd:simpleType>
    </xsd:element>
    <xsd:element name="Proceso_Galileo" ma:index="25" nillable="true" ma:displayName="Proceso" ma:list="{9ef33ac1-05de-48f0-9746-9bcd225741de}" ma:internalName="Proceso_Galileo" ma:showField="Title" ma:web="40ac5d4a-5951-4e44-be68-384eb7775ab7">
      <xsd:simpleType>
        <xsd:restriction base="dms:Lookup"/>
      </xsd:simpleType>
    </xsd:element>
    <xsd:element name="Confidencialidad_Galileo" ma:index="26" nillable="true" ma:displayName="Nivel de Confidencialidad" ma:list="{3d1688d3-255e-4710-8e06-58a88e87d858}" ma:internalName="Confidencialidad_Galileo" ma:showField="Title" ma:web="40ac5d4a-5951-4e44-be68-384eb7775ab7">
      <xsd:simpleType>
        <xsd:restriction base="dms:Lookup"/>
      </xsd:simpleType>
    </xsd:element>
    <xsd:element name="PalabrasClave_Galileo" ma:index="27" nillable="true" ma:displayName="Palabras Clave" ma:internalName="PalabrasClave_Galileo">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Tipo de contenido"/>
        <xsd:element ref="dc:title" minOccurs="0" maxOccurs="1" ma:index="3"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fidencialidad_Galileo xmlns="40ac5d4a-5951-4e44-be68-384eb7775ab7" xsi:nil="true"/>
    <Macroproceso_Galileo xmlns="40ac5d4a-5951-4e44-be68-384eb7775ab7" xsi:nil="true"/>
    <Proceso_Galileo xmlns="40ac5d4a-5951-4e44-be68-384eb7775ab7" xsi:nil="true"/>
    <PublishingExpirationDate xmlns="http://schemas.microsoft.com/sharepoint/v3" xsi:nil="true"/>
    <PublishingStartDate xmlns="http://schemas.microsoft.com/sharepoint/v3" xsi:nil="true"/>
    <PalabrasClave_Galileo xmlns="40ac5d4a-5951-4e44-be68-384eb7775ab7" xsi:nil="true"/>
    <lcf76f155ced4ddcb4097134ff3c332f xmlns="a2711b0a-ff3e-4857-91f9-5677256004ce">
      <Terms xmlns="http://schemas.microsoft.com/office/infopath/2007/PartnerControls"/>
    </lcf76f155ced4ddcb4097134ff3c332f>
    <TaxCatchAll xmlns="40ac5d4a-5951-4e44-be68-384eb7775ab7" xsi:nil="true"/>
  </documentManagement>
</p:properties>
</file>

<file path=customXml/itemProps1.xml><?xml version="1.0" encoding="utf-8"?>
<ds:datastoreItem xmlns:ds="http://schemas.openxmlformats.org/officeDocument/2006/customXml" ds:itemID="{B1FFD71A-CC29-4819-AEC3-DA82DB6F7B9B}">
  <ds:schemaRefs>
    <ds:schemaRef ds:uri="http://schemas.microsoft.com/sharepoint/v3/contenttype/forms"/>
  </ds:schemaRefs>
</ds:datastoreItem>
</file>

<file path=customXml/itemProps2.xml><?xml version="1.0" encoding="utf-8"?>
<ds:datastoreItem xmlns:ds="http://schemas.openxmlformats.org/officeDocument/2006/customXml" ds:itemID="{885EC753-D351-43E5-9272-CA168D99E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29045b-49ff-4fec-9788-d49c2fb90f35"/>
    <ds:schemaRef ds:uri="a2711b0a-ff3e-4857-91f9-5677256004ce"/>
    <ds:schemaRef ds:uri="40ac5d4a-5951-4e44-be68-384eb7775a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9D3A92-2A72-432B-AC64-78FAF3270E68}">
  <ds:schemaRefs>
    <ds:schemaRef ds:uri="http://schemas.microsoft.com/office/2006/metadata/properties"/>
    <ds:schemaRef ds:uri="http://schemas.microsoft.com/office/infopath/2007/PartnerControls"/>
    <ds:schemaRef ds:uri="40ac5d4a-5951-4e44-be68-384eb7775ab7"/>
    <ds:schemaRef ds:uri="http://schemas.microsoft.com/sharepoint/v3"/>
    <ds:schemaRef ds:uri="a2711b0a-ff3e-4857-91f9-5677256004ce"/>
  </ds:schemaRefs>
</ds:datastoreItem>
</file>

<file path=docMetadata/LabelInfo.xml><?xml version="1.0" encoding="utf-8"?>
<clbl:labelList xmlns:clbl="http://schemas.microsoft.com/office/2020/mipLabelMetadata">
  <clbl:label id="{a6388b50-90a4-46ba-9d38-b28d1e5eceaf}" enabled="1" method="Privileged" siteId="{a4305987-cf78-4f93-9d64-bf18af65397b}" removed="0"/>
</clbl:labelList>
</file>

<file path=docProps/app.xml><?xml version="1.0" encoding="utf-8"?>
<Properties xmlns="http://schemas.openxmlformats.org/officeDocument/2006/extended-properties" xmlns:vt="http://schemas.openxmlformats.org/officeDocument/2006/docPropsVTypes">
  <TotalTime>1957</TotalTime>
  <Words>1440</Words>
  <Application>Microsoft Office PowerPoint</Application>
  <PresentationFormat>Panorámica</PresentationFormat>
  <Paragraphs>297</Paragraphs>
  <Slides>4</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vt:i4>
      </vt:variant>
    </vt:vector>
  </HeadingPairs>
  <TitlesOfParts>
    <vt:vector size="11" baseType="lpstr">
      <vt:lpstr>Aptos</vt:lpstr>
      <vt:lpstr>Aptos Display</vt:lpstr>
      <vt:lpstr>Aptos Narrow</vt:lpstr>
      <vt:lpstr>Arial</vt:lpstr>
      <vt:lpstr>Calibri</vt:lpstr>
      <vt:lpstr>Tema de Office</vt:lpstr>
      <vt:lpstr>Diapositiva de think-cell</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Andres Fabian Velasquez Caicedo (OCENSA)</dc:creator>
  <cp:lastModifiedBy>Diana Jeannette Molina Rodriguez (OCENSA)</cp:lastModifiedBy>
  <cp:revision>8</cp:revision>
  <dcterms:created xsi:type="dcterms:W3CDTF">2025-09-03T03:48:25Z</dcterms:created>
  <dcterms:modified xsi:type="dcterms:W3CDTF">2026-03-25T13:42:57Z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0x0101004F06E382F469B44C9F2171B97D6320F2</vt:lpwstr>
  </property>
  <property fmtid="{D5CDD505-2E9C-101B-9397-08002B2CF9AE}" pid="3" name="MediaServiceImageTags">
    <vt:lpwstr/>
  </property>
</Properties>
</file>